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49"/>
  </p:notesMasterIdLst>
  <p:handoutMasterIdLst>
    <p:handoutMasterId r:id="rId50"/>
  </p:handoutMasterIdLst>
  <p:sldIdLst>
    <p:sldId id="256" r:id="rId2"/>
    <p:sldId id="257" r:id="rId3"/>
    <p:sldId id="305" r:id="rId4"/>
    <p:sldId id="258" r:id="rId5"/>
    <p:sldId id="302" r:id="rId6"/>
    <p:sldId id="259" r:id="rId7"/>
    <p:sldId id="296" r:id="rId8"/>
    <p:sldId id="281" r:id="rId9"/>
    <p:sldId id="260" r:id="rId10"/>
    <p:sldId id="272" r:id="rId11"/>
    <p:sldId id="261" r:id="rId12"/>
    <p:sldId id="262" r:id="rId13"/>
    <p:sldId id="263" r:id="rId14"/>
    <p:sldId id="303" r:id="rId15"/>
    <p:sldId id="267" r:id="rId16"/>
    <p:sldId id="297" r:id="rId17"/>
    <p:sldId id="290" r:id="rId18"/>
    <p:sldId id="291" r:id="rId19"/>
    <p:sldId id="268" r:id="rId20"/>
    <p:sldId id="304" r:id="rId21"/>
    <p:sldId id="270" r:id="rId22"/>
    <p:sldId id="286" r:id="rId23"/>
    <p:sldId id="271" r:id="rId24"/>
    <p:sldId id="269" r:id="rId25"/>
    <p:sldId id="265" r:id="rId26"/>
    <p:sldId id="298" r:id="rId27"/>
    <p:sldId id="266" r:id="rId28"/>
    <p:sldId id="273" r:id="rId29"/>
    <p:sldId id="299" r:id="rId30"/>
    <p:sldId id="274" r:id="rId31"/>
    <p:sldId id="275" r:id="rId32"/>
    <p:sldId id="276" r:id="rId33"/>
    <p:sldId id="277" r:id="rId34"/>
    <p:sldId id="300" r:id="rId35"/>
    <p:sldId id="278" r:id="rId36"/>
    <p:sldId id="279" r:id="rId37"/>
    <p:sldId id="283" r:id="rId38"/>
    <p:sldId id="280" r:id="rId39"/>
    <p:sldId id="294" r:id="rId40"/>
    <p:sldId id="284" r:id="rId41"/>
    <p:sldId id="285" r:id="rId42"/>
    <p:sldId id="288" r:id="rId43"/>
    <p:sldId id="289" r:id="rId44"/>
    <p:sldId id="301" r:id="rId45"/>
    <p:sldId id="292" r:id="rId46"/>
    <p:sldId id="293" r:id="rId47"/>
    <p:sldId id="287" r:id="rId48"/>
  </p:sldIdLst>
  <p:sldSz cx="9144000" cy="6858000" type="screen4x3"/>
  <p:notesSz cx="6797675" cy="9926638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90" autoAdjust="0"/>
    <p:restoredTop sz="94660"/>
  </p:normalViewPr>
  <p:slideViewPr>
    <p:cSldViewPr>
      <p:cViewPr>
        <p:scale>
          <a:sx n="100" d="100"/>
          <a:sy n="100" d="100"/>
        </p:scale>
        <p:origin x="-1860" y="-24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DFFDF1-E457-445C-9F8B-4CF330002E0B}" type="datetimeFigureOut">
              <a:rPr lang="pl-PL" smtClean="0"/>
              <a:t>2013-12-10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pl-PL" smtClean="0"/>
              <a:t>Podsumowanie działalności inwestycyjnej MZK Sp. z o.o. w Ostrołęce współfinansowanej z dotacji U.E. w ramach RPO WM 2007-2013</a:t>
            </a: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49020F-28E3-4CA1-B327-3A0756100F7F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3017590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DE4DF44-4C4E-4277-83AB-29FB1FFA86D4}" type="datetimeFigureOut">
              <a:rPr lang="pl-PL" smtClean="0"/>
              <a:t>2013-12-10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l-PL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pl-PL" smtClean="0"/>
              <a:t>Podsumowanie działalności inwestycyjnej MZK Sp. z o.o. w Ostrołęce współfinansowanej z dotacji U.E. w ramach RPO WM 2007-2013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879F3A-CD9D-4350-820D-66FD0BEC5936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29029970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79F3A-CD9D-4350-820D-66FD0BEC5936}" type="slidenum">
              <a:rPr lang="pl-PL" smtClean="0"/>
              <a:t>1</a:t>
            </a:fld>
            <a:endParaRPr lang="pl-PL" dirty="0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działalności inwestycyjnej MZK Sp. z o.o. w Ostrołęce współfinansowanej z dotacji U.E. w ramach RPO WM 2007-2013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1629867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79F3A-CD9D-4350-820D-66FD0BEC5936}" type="slidenum">
              <a:rPr lang="pl-PL" smtClean="0"/>
              <a:t>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działalności inwestycyjnej MZK Sp. z o.o. w Ostrołęce współfinansowanej z dotacji U.E. w ramach RPO WM 2007-2013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59628541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obrazu slajd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ymbol zastępczy notatek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2879F3A-CD9D-4350-820D-66FD0BEC5936}" type="slidenum">
              <a:rPr lang="pl-PL" smtClean="0"/>
              <a:t>13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działalności inwestycyjnej MZK Sp. z o.o. w Ostrołęce współfinansowanej z dotacji U.E. w ramach RPO WM 2007-2013</a:t>
            </a:r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4897051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8778B5-D14F-426E-AD20-72EA395BDC4B}" type="datetime1">
              <a:rPr lang="pl-PL" smtClean="0"/>
              <a:t>2013-12-10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inwestycji Mzk Sp. z o.o.w Ostrołęce dofinansowanych z U.E. w ramach RPO WM 2007-2013 Działanie 5.1 Transport miejski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80003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0852A1-B03E-4B68-9208-B32BEF6E1446}" type="datetime1">
              <a:rPr lang="pl-PL" smtClean="0"/>
              <a:t>2013-12-10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inwestycji Mzk Sp. z o.o.w Ostrołęce dofinansowanych z U.E. w ramach RPO WM 2007-2013 Działanie 5.1 Transport miejski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17142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2B094B-07D4-42D4-AC72-A978089855B3}" type="datetime1">
              <a:rPr lang="pl-PL" smtClean="0"/>
              <a:t>2013-12-10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inwestycji Mzk Sp. z o.o.w Ostrołęce dofinansowanych z U.E. w ramach RPO WM 2007-2013 Działanie 5.1 Transport miejski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641082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6F9720-E885-46A3-8BB2-2BA2B04EE2F0}" type="datetime1">
              <a:rPr lang="pl-PL" smtClean="0"/>
              <a:t>2013-12-10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inwestycji Mzk Sp. z o.o.w Ostrołęce dofinansowanych z U.E. w ramach RPO WM 2007-2013 Działanie 5.1 Transport miejski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6127485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45C406-B77C-4B05-991E-4DE433A912B2}" type="datetime1">
              <a:rPr lang="pl-PL" smtClean="0"/>
              <a:t>2013-12-10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inwestycji Mzk Sp. z o.o.w Ostrołęce dofinansowanych z U.E. w ramach RPO WM 2007-2013 Działanie 5.1 Transport miejski</a:t>
            </a:r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984255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839F99-17EF-479D-B48A-3EE2ECBC1BF6}" type="datetime1">
              <a:rPr lang="pl-PL" smtClean="0"/>
              <a:t>2013-12-10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inwestycji Mzk Sp. z o.o.w Ostrołęce dofinansowanych z U.E. w ramach RPO WM 2007-2013 Działanie 5.1 Transport miejski</a:t>
            </a: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364540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555094-72C7-4616-8D7E-8690FDB0DC8E}" type="datetime1">
              <a:rPr lang="pl-PL" smtClean="0"/>
              <a:t>2013-12-10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inwestycji Mzk Sp. z o.o.w Ostrołęce dofinansowanych z U.E. w ramach RPO WM 2007-2013 Działanie 5.1 Transport miejski</a:t>
            </a:r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964044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81463-AE34-4A8A-8C5C-B8D37039C53C}" type="datetime1">
              <a:rPr lang="pl-PL" smtClean="0"/>
              <a:t>2013-12-10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inwestycji Mzk Sp. z o.o.w Ostrołęce dofinansowanych z U.E. w ramach RPO WM 2007-2013 Działanie 5.1 Transport miejski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53075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4403DA-4544-4AB9-BFE8-2DBA069CB318}" type="datetime1">
              <a:rPr lang="pl-PL" smtClean="0"/>
              <a:t>2013-12-10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inwestycji Mzk Sp. z o.o.w Ostrołęce dofinansowanych z U.E. w ramach RPO WM 2007-2013 Działanie 5.1 Transport miejski</a:t>
            </a: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19129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11A5A5-E249-40FE-A3B6-4F11B08E6633}" type="datetime1">
              <a:rPr lang="pl-PL" smtClean="0"/>
              <a:t>2013-12-10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inwestycji Mzk Sp. z o.o.w Ostrołęce dofinansowanych z U.E. w ramach RPO WM 2007-2013 Działanie 5.1 Transport miejski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686717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8DD976-90AF-46CD-8B46-F33CBCE2BCC8}" type="datetime1">
              <a:rPr lang="pl-PL" smtClean="0"/>
              <a:t>2013-12-10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pl-PL" smtClean="0"/>
              <a:t>Podsumowanie inwestycji Mzk Sp. z o.o.w Ostrołęce dofinansowanych z U.E. w ramach RPO WM 2007-2013 Działanie 5.1 Transport miejski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290326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86D4BC-450E-4E2B-91E2-23EDF1D2DB9B}" type="datetime1">
              <a:rPr lang="pl-PL" smtClean="0"/>
              <a:t>2013-12-10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pl-PL" smtClean="0"/>
              <a:t>Podsumowanie inwestycji Mzk Sp. z o.o.w Ostrołęce dofinansowanych z U.E. w ramach RPO WM 2007-2013 Działanie 5.1 Transport miejski</a:t>
            </a: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074C96-3360-43DA-B4B0-AD42E4E7045E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166608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3.wdp"/><Relationship Id="rId7" Type="http://schemas.microsoft.com/office/2007/relationships/hdphoto" Target="../media/hdphoto5.wdp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jpeg"/><Relationship Id="rId5" Type="http://schemas.microsoft.com/office/2007/relationships/hdphoto" Target="../media/hdphoto4.wdp"/><Relationship Id="rId4" Type="http://schemas.openxmlformats.org/officeDocument/2006/relationships/image" Target="../media/image14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1.png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7" Type="http://schemas.openxmlformats.org/officeDocument/2006/relationships/image" Target="../media/image11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9.xml"/><Relationship Id="rId6" Type="http://schemas.microsoft.com/office/2007/relationships/hdphoto" Target="../media/hdphoto7.wdp"/><Relationship Id="rId5" Type="http://schemas.openxmlformats.org/officeDocument/2006/relationships/image" Target="../media/image23.jpeg"/><Relationship Id="rId4" Type="http://schemas.microsoft.com/office/2007/relationships/hdphoto" Target="../media/hdphoto6.wdp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8.wdp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.png"/><Relationship Id="rId5" Type="http://schemas.microsoft.com/office/2007/relationships/hdphoto" Target="../media/hdphoto9.wdp"/><Relationship Id="rId4" Type="http://schemas.openxmlformats.org/officeDocument/2006/relationships/image" Target="../media/image2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9.xml"/></Relationships>
</file>

<file path=ppt/slides/_rels/slide27.xml.rels><?xml version="1.0" encoding="UTF-8" standalone="yes"?>
<Relationships xmlns="http://schemas.openxmlformats.org/package/2006/relationships"><Relationship Id="rId3" Type="http://schemas.microsoft.com/office/2007/relationships/hdphoto" Target="../media/hdphoto10.wdp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1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11.png"/><Relationship Id="rId4" Type="http://schemas.openxmlformats.org/officeDocument/2006/relationships/image" Target="../media/image29.jpe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11.wdp"/><Relationship Id="rId7" Type="http://schemas.microsoft.com/office/2007/relationships/hdphoto" Target="../media/hdphoto13.wdp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32.jpeg"/><Relationship Id="rId5" Type="http://schemas.microsoft.com/office/2007/relationships/hdphoto" Target="../media/hdphoto12.wdp"/><Relationship Id="rId4" Type="http://schemas.openxmlformats.org/officeDocument/2006/relationships/image" Target="../media/image31.jpe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4.wdp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.png"/><Relationship Id="rId5" Type="http://schemas.microsoft.com/office/2007/relationships/hdphoto" Target="../media/hdphoto15.wdp"/><Relationship Id="rId4" Type="http://schemas.openxmlformats.org/officeDocument/2006/relationships/image" Target="../media/image34.jpe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9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microsoft.com/office/2007/relationships/hdphoto" Target="../media/hdphoto16.wdp"/><Relationship Id="rId7" Type="http://schemas.microsoft.com/office/2007/relationships/hdphoto" Target="../media/hdphoto18.wdp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39.jpeg"/><Relationship Id="rId5" Type="http://schemas.microsoft.com/office/2007/relationships/hdphoto" Target="../media/hdphoto17.wdp"/><Relationship Id="rId4" Type="http://schemas.openxmlformats.org/officeDocument/2006/relationships/image" Target="../media/image38.jpeg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19.wdp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9.xml"/><Relationship Id="rId6" Type="http://schemas.openxmlformats.org/officeDocument/2006/relationships/image" Target="../media/image11.png"/><Relationship Id="rId5" Type="http://schemas.microsoft.com/office/2007/relationships/hdphoto" Target="../media/hdphoto20.wdp"/><Relationship Id="rId4" Type="http://schemas.openxmlformats.org/officeDocument/2006/relationships/image" Target="../media/image41.jpeg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09604" y="1988840"/>
            <a:ext cx="8928992" cy="4416896"/>
          </a:xfrm>
        </p:spPr>
        <p:txBody>
          <a:bodyPr>
            <a:normAutofit fontScale="85000" lnSpcReduction="200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pl-PL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PODSUMOWANIE </a:t>
            </a:r>
            <a:r>
              <a:rPr lang="pl-PL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PROJEKTU INWESTYCYJNEGO, ZREALIZOWANEGO PRZEZ </a:t>
            </a:r>
            <a:r>
              <a:rPr lang="pl-PL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MZK </a:t>
            </a:r>
            <a:r>
              <a:rPr lang="pl-PL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SP</a:t>
            </a:r>
            <a:r>
              <a:rPr lang="pl-PL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Z O.O. </a:t>
            </a:r>
            <a:r>
              <a:rPr lang="pl-PL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W OSTROŁĘCE, DOFINANSOWANEGO PRZEZ UNIĘ EUROPEJSKĄ ZE ŚRODKÓW EFRR ORAZ BUDŻETU PAŃSTWA W </a:t>
            </a:r>
            <a:r>
              <a:rPr lang="pl-PL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RAMACH REGIONALNEGO PROGRAMU OPERACYJNEGO WOJEWÓDZTWA </a:t>
            </a:r>
            <a:r>
              <a:rPr lang="pl-PL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MAZOWIECKIEGO 2007 – 2013, PRIORYTET V,</a:t>
            </a:r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pl-PL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DZIAŁANIE </a:t>
            </a:r>
            <a:r>
              <a:rPr lang="pl-PL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5.1. TRANSPORT </a:t>
            </a:r>
            <a:r>
              <a:rPr lang="pl-PL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MIEJSKI</a:t>
            </a:r>
            <a:endParaRPr lang="pl-PL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l-PL" dirty="0">
              <a:solidFill>
                <a:schemeClr val="tx1"/>
              </a:solidFill>
            </a:endParaRPr>
          </a:p>
        </p:txBody>
      </p:sp>
      <p:pic>
        <p:nvPicPr>
          <p:cNvPr id="8" name="The Fountain - Together we will live Forever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06160" y="1484784"/>
            <a:ext cx="609600" cy="609600"/>
          </a:xfrm>
          <a:prstGeom prst="rect">
            <a:avLst/>
          </a:prstGeom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05" y="12229"/>
            <a:ext cx="8224837" cy="11845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4597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1221409"/>
            <a:ext cx="8229600" cy="5519959"/>
          </a:xfrm>
        </p:spPr>
        <p:txBody>
          <a:bodyPr>
            <a:normAutofit/>
          </a:bodyPr>
          <a:lstStyle/>
          <a:p>
            <a:pPr>
              <a:lnSpc>
                <a:spcPct val="114000"/>
              </a:lnSpc>
            </a:pPr>
            <a:r>
              <a:rPr lang="pl-PL" sz="4000" b="1" i="1" dirty="0" smtClean="0">
                <a:latin typeface="+mn-lt"/>
                <a:cs typeface="Times New Roman" panose="02020603050405020304" pitchFamily="18" charset="0"/>
              </a:rPr>
              <a:t>TYTUŁ PROJEKTU:</a:t>
            </a:r>
            <a:br>
              <a:rPr lang="pl-PL" sz="4000" b="1" i="1" dirty="0" smtClean="0">
                <a:latin typeface="+mn-lt"/>
                <a:cs typeface="Times New Roman" panose="02020603050405020304" pitchFamily="18" charset="0"/>
              </a:rPr>
            </a:br>
            <a:r>
              <a:rPr lang="pl-PL" sz="1800" dirty="0">
                <a:latin typeface="+mn-lt"/>
                <a:cs typeface="Times New Roman" panose="02020603050405020304" pitchFamily="18" charset="0"/>
              </a:rPr>
              <a:t/>
            </a:r>
            <a:br>
              <a:rPr lang="pl-PL" sz="1800" dirty="0">
                <a:latin typeface="+mn-lt"/>
                <a:cs typeface="Times New Roman" panose="02020603050405020304" pitchFamily="18" charset="0"/>
              </a:rPr>
            </a:br>
            <a:r>
              <a:rPr lang="pl-PL" sz="2400" dirty="0" smtClean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„</a:t>
            </a:r>
            <a:r>
              <a:rPr lang="pl-PL" sz="2400" b="1" i="1" dirty="0" smtClean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PODNIESIENIE </a:t>
            </a:r>
            <a:r>
              <a:rPr lang="pl-PL" sz="2400" b="1" i="1" dirty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STANDARDU USŁUG </a:t>
            </a:r>
            <a:r>
              <a:rPr lang="pl-PL" sz="2400" b="1" i="1" dirty="0" smtClean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TRANSPORTU PUBLICZNEGO</a:t>
            </a:r>
            <a:r>
              <a:rPr lang="pl-PL" sz="2400" b="1" i="1" dirty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, ŚWIADCZONYCH PRZEZ MIEJSKI ZAKŁAD KOMUNIKACJI SPÓŁKA Z O.O. W OSTROŁĘCE POPRZEZ KOMPLEKSOWE DZIAŁANIA </a:t>
            </a:r>
            <a:r>
              <a:rPr lang="pl-PL" sz="2400" b="1" i="1" dirty="0" smtClean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INWESTYCYJNE”</a:t>
            </a:r>
            <a:br>
              <a:rPr lang="pl-PL" sz="2400" b="1" i="1" dirty="0" smtClean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</a:br>
            <a:r>
              <a:rPr lang="pl-PL" sz="2400" b="1" i="1" dirty="0" smtClean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 (umowa z dn. 21.10.2011 r.)</a:t>
            </a:r>
            <a:br>
              <a:rPr lang="pl-PL" sz="2400" b="1" i="1" dirty="0" smtClean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</a:br>
            <a:r>
              <a:rPr lang="pl-PL" sz="1600" dirty="0">
                <a:latin typeface="+mn-lt"/>
                <a:cs typeface="Times New Roman" panose="02020603050405020304" pitchFamily="18" charset="0"/>
              </a:rPr>
              <a:t/>
            </a:r>
            <a:br>
              <a:rPr lang="pl-PL" sz="1600" dirty="0">
                <a:latin typeface="+mn-lt"/>
                <a:cs typeface="Times New Roman" panose="02020603050405020304" pitchFamily="18" charset="0"/>
              </a:rPr>
            </a:br>
            <a:r>
              <a:rPr lang="pl-PL" sz="2200" dirty="0" smtClean="0">
                <a:latin typeface="+mn-lt"/>
                <a:cs typeface="Times New Roman" panose="02020603050405020304" pitchFamily="18" charset="0"/>
              </a:rPr>
              <a:t>• </a:t>
            </a:r>
            <a:r>
              <a:rPr lang="pl-PL" sz="2200" dirty="0">
                <a:latin typeface="+mn-lt"/>
                <a:cs typeface="Times New Roman" panose="02020603050405020304" pitchFamily="18" charset="0"/>
              </a:rPr>
              <a:t>Całkowita wartość projektu </a:t>
            </a:r>
            <a:r>
              <a:rPr lang="pl-PL" sz="2200" dirty="0" smtClean="0">
                <a:latin typeface="+mn-lt"/>
                <a:cs typeface="Times New Roman" panose="02020603050405020304" pitchFamily="18" charset="0"/>
              </a:rPr>
              <a:t>		</a:t>
            </a:r>
            <a:r>
              <a:rPr lang="pl-PL" sz="2200" b="1" dirty="0" smtClean="0">
                <a:latin typeface="+mn-lt"/>
                <a:cs typeface="Times New Roman" panose="02020603050405020304" pitchFamily="18" charset="0"/>
              </a:rPr>
              <a:t>14 </a:t>
            </a:r>
            <a:r>
              <a:rPr lang="pl-PL" sz="2200" b="1" dirty="0">
                <a:latin typeface="+mn-lt"/>
                <a:cs typeface="Times New Roman" panose="02020603050405020304" pitchFamily="18" charset="0"/>
              </a:rPr>
              <a:t>326 773,94 </a:t>
            </a:r>
            <a:r>
              <a:rPr lang="pl-PL" sz="2200" b="1" dirty="0" smtClean="0">
                <a:latin typeface="+mn-lt"/>
                <a:cs typeface="Times New Roman" panose="02020603050405020304" pitchFamily="18" charset="0"/>
              </a:rPr>
              <a:t>zł</a:t>
            </a:r>
            <a:br>
              <a:rPr lang="pl-PL" sz="2200" b="1" dirty="0" smtClean="0">
                <a:latin typeface="+mn-lt"/>
                <a:cs typeface="Times New Roman" panose="02020603050405020304" pitchFamily="18" charset="0"/>
              </a:rPr>
            </a:br>
            <a:r>
              <a:rPr lang="pl-PL" sz="2200" dirty="0" smtClean="0">
                <a:latin typeface="+mn-lt"/>
                <a:cs typeface="Times New Roman" panose="02020603050405020304" pitchFamily="18" charset="0"/>
              </a:rPr>
              <a:t>• </a:t>
            </a:r>
            <a:r>
              <a:rPr lang="pl-PL" sz="2200" dirty="0">
                <a:latin typeface="+mn-lt"/>
                <a:cs typeface="Times New Roman" panose="02020603050405020304" pitchFamily="18" charset="0"/>
              </a:rPr>
              <a:t>Wydatki/koszty kwalifikowalne </a:t>
            </a:r>
            <a:r>
              <a:rPr lang="pl-PL" sz="2200" dirty="0" smtClean="0">
                <a:latin typeface="+mn-lt"/>
                <a:cs typeface="Times New Roman" panose="02020603050405020304" pitchFamily="18" charset="0"/>
              </a:rPr>
              <a:t>	</a:t>
            </a:r>
            <a:r>
              <a:rPr lang="pl-PL" sz="2200" b="1" dirty="0" smtClean="0">
                <a:latin typeface="+mn-lt"/>
                <a:cs typeface="Times New Roman" panose="02020603050405020304" pitchFamily="18" charset="0"/>
              </a:rPr>
              <a:t>10 </a:t>
            </a:r>
            <a:r>
              <a:rPr lang="pl-PL" sz="2200" b="1" dirty="0">
                <a:latin typeface="+mn-lt"/>
                <a:cs typeface="Times New Roman" panose="02020603050405020304" pitchFamily="18" charset="0"/>
              </a:rPr>
              <a:t>313 343,78 </a:t>
            </a:r>
            <a:r>
              <a:rPr lang="pl-PL" sz="2200" b="1" dirty="0" smtClean="0">
                <a:latin typeface="+mn-lt"/>
                <a:cs typeface="Times New Roman" panose="02020603050405020304" pitchFamily="18" charset="0"/>
              </a:rPr>
              <a:t>zł</a:t>
            </a:r>
            <a:r>
              <a:rPr lang="pl-PL" sz="2200" dirty="0">
                <a:latin typeface="+mn-lt"/>
                <a:cs typeface="Times New Roman" panose="02020603050405020304" pitchFamily="18" charset="0"/>
              </a:rPr>
              <a:t/>
            </a:r>
            <a:br>
              <a:rPr lang="pl-PL" sz="2200" dirty="0">
                <a:latin typeface="+mn-lt"/>
                <a:cs typeface="Times New Roman" panose="02020603050405020304" pitchFamily="18" charset="0"/>
              </a:rPr>
            </a:br>
            <a:r>
              <a:rPr lang="pl-PL" sz="2200" dirty="0">
                <a:cs typeface="Times New Roman" panose="02020603050405020304" pitchFamily="18" charset="0"/>
              </a:rPr>
              <a:t>• Poziom dofinansowania </a:t>
            </a:r>
            <a:r>
              <a:rPr lang="pl-PL" sz="2200" dirty="0" smtClean="0">
                <a:cs typeface="Times New Roman" panose="02020603050405020304" pitchFamily="18" charset="0"/>
              </a:rPr>
              <a:t>			</a:t>
            </a:r>
            <a:r>
              <a:rPr lang="pl-PL" sz="2200" b="1" dirty="0" smtClean="0">
                <a:latin typeface="+mn-lt"/>
                <a:cs typeface="Times New Roman" panose="02020603050405020304" pitchFamily="18" charset="0"/>
              </a:rPr>
              <a:t>83,77 %</a:t>
            </a:r>
            <a:r>
              <a:rPr lang="pl-PL" sz="2200" dirty="0" smtClean="0">
                <a:latin typeface="+mn-lt"/>
                <a:cs typeface="Times New Roman" panose="02020603050405020304" pitchFamily="18" charset="0"/>
              </a:rPr>
              <a:t/>
            </a:r>
            <a:br>
              <a:rPr lang="pl-PL" sz="2200" dirty="0" smtClean="0">
                <a:latin typeface="+mn-lt"/>
                <a:cs typeface="Times New Roman" panose="02020603050405020304" pitchFamily="18" charset="0"/>
              </a:rPr>
            </a:br>
            <a:r>
              <a:rPr lang="pl-PL" sz="2200" dirty="0" smtClean="0">
                <a:latin typeface="+mn-lt"/>
                <a:cs typeface="Times New Roman" panose="02020603050405020304" pitchFamily="18" charset="0"/>
              </a:rPr>
              <a:t>• </a:t>
            </a:r>
            <a:r>
              <a:rPr lang="pl-PL" sz="2200" dirty="0">
                <a:latin typeface="+mn-lt"/>
                <a:cs typeface="Times New Roman" panose="02020603050405020304" pitchFamily="18" charset="0"/>
              </a:rPr>
              <a:t>Kwota dofinansowania </a:t>
            </a:r>
            <a:r>
              <a:rPr lang="pl-PL" sz="2200" dirty="0" smtClean="0">
                <a:latin typeface="+mn-lt"/>
                <a:cs typeface="Times New Roman" panose="02020603050405020304" pitchFamily="18" charset="0"/>
              </a:rPr>
              <a:t>		</a:t>
            </a:r>
            <a:r>
              <a:rPr lang="pl-PL" sz="2200" b="1" dirty="0" smtClean="0">
                <a:latin typeface="+mn-lt"/>
                <a:cs typeface="Times New Roman" panose="02020603050405020304" pitchFamily="18" charset="0"/>
              </a:rPr>
              <a:t>8</a:t>
            </a:r>
            <a:r>
              <a:rPr lang="pl-PL" sz="2200" b="1" dirty="0">
                <a:latin typeface="+mn-lt"/>
                <a:cs typeface="Times New Roman" panose="02020603050405020304" pitchFamily="18" charset="0"/>
              </a:rPr>
              <a:t> 639 488,08 </a:t>
            </a:r>
            <a:r>
              <a:rPr lang="pl-PL" sz="2200" b="1" dirty="0" smtClean="0">
                <a:latin typeface="+mn-lt"/>
                <a:cs typeface="Times New Roman" panose="02020603050405020304" pitchFamily="18" charset="0"/>
              </a:rPr>
              <a:t>zł</a:t>
            </a:r>
            <a:br>
              <a:rPr lang="pl-PL" sz="2200" b="1" dirty="0" smtClean="0">
                <a:latin typeface="+mn-lt"/>
                <a:cs typeface="Times New Roman" panose="02020603050405020304" pitchFamily="18" charset="0"/>
              </a:rPr>
            </a:br>
            <a:r>
              <a:rPr lang="pl-PL" sz="2200" dirty="0" smtClean="0">
                <a:cs typeface="Times New Roman" panose="02020603050405020304" pitchFamily="18" charset="0"/>
              </a:rPr>
              <a:t>• </a:t>
            </a:r>
            <a:r>
              <a:rPr lang="pl-PL" sz="2200" dirty="0" smtClean="0">
                <a:latin typeface="+mn-lt"/>
                <a:cs typeface="Times New Roman" panose="02020603050405020304" pitchFamily="18" charset="0"/>
              </a:rPr>
              <a:t>Wkład własny 			</a:t>
            </a:r>
            <a:r>
              <a:rPr lang="pl-PL" sz="2200" b="1" dirty="0" smtClean="0">
                <a:latin typeface="+mn-lt"/>
                <a:cs typeface="Times New Roman" panose="02020603050405020304" pitchFamily="18" charset="0"/>
              </a:rPr>
              <a:t>5 687 285,86 zł</a:t>
            </a:r>
            <a:endParaRPr lang="pl-PL" sz="2200" b="1" dirty="0"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2</a:t>
            </a:fld>
            <a:endParaRPr lang="pl-P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54665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ctr">
              <a:buNone/>
            </a:pPr>
            <a:r>
              <a:rPr lang="pl-PL" dirty="0"/>
              <a:t>Konstruując założenia przedmiotowego Projektu, </a:t>
            </a:r>
          </a:p>
          <a:p>
            <a:pPr algn="ctr">
              <a:buNone/>
            </a:pPr>
            <a:r>
              <a:rPr lang="pl-PL" dirty="0"/>
              <a:t>Miejski Zakład Komunikacji  Spółka z o.o. w Ostrołęce </a:t>
            </a:r>
          </a:p>
          <a:p>
            <a:pPr algn="ctr">
              <a:buNone/>
            </a:pPr>
            <a:r>
              <a:rPr lang="pl-PL" dirty="0"/>
              <a:t>za cel postawił sobie</a:t>
            </a:r>
          </a:p>
          <a:p>
            <a:pPr algn="ctr">
              <a:buNone/>
            </a:pPr>
            <a:r>
              <a:rPr lang="pl-PL" dirty="0"/>
              <a:t>poprawę standardu funkcjonowania </a:t>
            </a:r>
          </a:p>
          <a:p>
            <a:pPr algn="ctr">
              <a:buNone/>
            </a:pPr>
            <a:r>
              <a:rPr lang="pl-PL" dirty="0"/>
              <a:t>oraz zwiększenie dostępności do komunikacji publicznej</a:t>
            </a:r>
          </a:p>
          <a:p>
            <a:pPr algn="ctr">
              <a:buNone/>
            </a:pPr>
            <a:r>
              <a:rPr lang="pl-PL" dirty="0"/>
              <a:t>na terenie swojej działalności. </a:t>
            </a:r>
          </a:p>
          <a:p>
            <a:pPr algn="ctr">
              <a:buNone/>
            </a:pPr>
            <a:endParaRPr lang="pl-PL" dirty="0" smtClean="0"/>
          </a:p>
          <a:p>
            <a:pPr algn="ctr">
              <a:buNone/>
            </a:pPr>
            <a:r>
              <a:rPr lang="pl-PL" dirty="0" smtClean="0"/>
              <a:t>Równocześnie</a:t>
            </a:r>
            <a:r>
              <a:rPr lang="pl-PL" dirty="0"/>
              <a:t>, wszystkie działania, podjęte przez Zakład mają</a:t>
            </a:r>
          </a:p>
          <a:p>
            <a:pPr algn="ctr">
              <a:buNone/>
            </a:pPr>
            <a:r>
              <a:rPr lang="pl-PL" dirty="0"/>
              <a:t>bezpośrednie przełożenie                                                                na podniesienie konkurencyjności regionu, </a:t>
            </a:r>
          </a:p>
          <a:p>
            <a:pPr algn="ctr">
              <a:buNone/>
            </a:pPr>
            <a:r>
              <a:rPr lang="pl-PL" dirty="0"/>
              <a:t>zwiększenie spójności społecznej, gospodarczej i przestrzennej Mazowsza. </a:t>
            </a: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3</a:t>
            </a:fld>
            <a:endParaRPr lang="pl-PL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11" y="8806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811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83236" y="1327174"/>
            <a:ext cx="7977195" cy="1165721"/>
          </a:xfrm>
        </p:spPr>
        <p:txBody>
          <a:bodyPr>
            <a:noAutofit/>
          </a:bodyPr>
          <a:lstStyle/>
          <a:p>
            <a:r>
              <a:rPr lang="pl-PL" sz="2000" b="1" dirty="0" smtClean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INWESTYCJE, NAJBARDZIEJ DYNAMICZNE Z DOTYCHCZASOWYCH                      W HISTORII PRZEDSIĘBIORSTWA, BĘDĄCE RÓWNOCZEŚNIE ODPOWIEDZIĄ NA ZDIAGNOZOWANE OCZEKIWANIA PASAŻERÓW, OBEJMUJĄ NASTĘPUJĄCE ZREALIZOWANE JUŻ DZIAŁANIA:</a:t>
            </a:r>
            <a:endParaRPr lang="pl-PL" sz="2000" b="1" dirty="0">
              <a:solidFill>
                <a:srgbClr val="0070C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2564904"/>
            <a:ext cx="8384546" cy="3816424"/>
          </a:xfrm>
        </p:spPr>
        <p:txBody>
          <a:bodyPr>
            <a:noAutofit/>
          </a:bodyPr>
          <a:lstStyle/>
          <a:p>
            <a:pPr marL="228600" indent="-228600" algn="just">
              <a:buFont typeface="+mj-lt"/>
              <a:buAutoNum type="arabicPeriod"/>
            </a:pPr>
            <a:r>
              <a:rPr lang="pl-PL" sz="2200" i="1" dirty="0" smtClean="0">
                <a:cs typeface="Times New Roman" panose="02020603050405020304" pitchFamily="18" charset="0"/>
              </a:rPr>
              <a:t> </a:t>
            </a:r>
            <a:r>
              <a:rPr lang="pl-PL" sz="2000" i="1" dirty="0" smtClean="0">
                <a:cs typeface="Times New Roman" panose="02020603050405020304" pitchFamily="18" charset="0"/>
              </a:rPr>
              <a:t>Nabycie autobusów - 10 szt. (niskopodłogowych), które zastąpiły stare, ponad 20-letnie pojazdy.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pl-PL" sz="2000" i="1" dirty="0">
                <a:cs typeface="Times New Roman" panose="02020603050405020304" pitchFamily="18" charset="0"/>
              </a:rPr>
              <a:t> </a:t>
            </a:r>
            <a:r>
              <a:rPr lang="pl-PL" sz="2000" i="1" dirty="0" smtClean="0">
                <a:cs typeface="Times New Roman" panose="02020603050405020304" pitchFamily="18" charset="0"/>
              </a:rPr>
              <a:t>Nabycie wiat przystankowych (45 szt.)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pl-PL" sz="2000" i="1" dirty="0">
                <a:cs typeface="Times New Roman" panose="02020603050405020304" pitchFamily="18" charset="0"/>
              </a:rPr>
              <a:t> </a:t>
            </a:r>
            <a:r>
              <a:rPr lang="pl-PL" sz="2000" i="1" dirty="0" smtClean="0">
                <a:cs typeface="Times New Roman" panose="02020603050405020304" pitchFamily="18" charset="0"/>
              </a:rPr>
              <a:t>Wdrożenie specjalistycznego systemu informacji pasażerów i zarządzania Spółką MUNICOM.PREMIUM, który pozwolił na telematyczną obsługę klientów oraz na zautomatyzowanie pracy Spółki.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pl-PL" sz="2000" i="1" dirty="0">
                <a:cs typeface="Times New Roman" panose="02020603050405020304" pitchFamily="18" charset="0"/>
              </a:rPr>
              <a:t> </a:t>
            </a:r>
            <a:r>
              <a:rPr lang="pl-PL" sz="2000" i="1" dirty="0" smtClean="0">
                <a:cs typeface="Times New Roman" panose="02020603050405020304" pitchFamily="18" charset="0"/>
              </a:rPr>
              <a:t>Nabycie 6 tablic elektronicznych,</a:t>
            </a:r>
            <a:r>
              <a:rPr lang="pl-PL" sz="2000" dirty="0"/>
              <a:t> </a:t>
            </a:r>
            <a:r>
              <a:rPr lang="pl-PL" sz="2000" i="1" dirty="0" smtClean="0"/>
              <a:t>dynamicznej </a:t>
            </a:r>
            <a:r>
              <a:rPr lang="pl-PL" sz="2000" i="1" dirty="0"/>
              <a:t>informacji </a:t>
            </a:r>
            <a:r>
              <a:rPr lang="pl-PL" sz="2000" i="1" dirty="0" smtClean="0"/>
              <a:t>pasażerskiej</a:t>
            </a:r>
            <a:r>
              <a:rPr lang="pl-PL" sz="2000" i="1" dirty="0"/>
              <a:t>,</a:t>
            </a:r>
            <a:r>
              <a:rPr lang="pl-PL" sz="2000" i="1" dirty="0" smtClean="0">
                <a:cs typeface="Times New Roman" panose="02020603050405020304" pitchFamily="18" charset="0"/>
              </a:rPr>
              <a:t> umieszczanych na przystankach (bezpośrednio powiązane z uruchomieniem systemu MUNICOM.PREMIUM).</a:t>
            </a:r>
          </a:p>
          <a:p>
            <a:pPr marL="228600" indent="-228600" algn="just">
              <a:buFont typeface="+mj-lt"/>
              <a:buAutoNum type="arabicPeriod"/>
            </a:pPr>
            <a:r>
              <a:rPr lang="pl-PL" sz="2000" i="1" dirty="0">
                <a:cs typeface="Times New Roman" panose="02020603050405020304" pitchFamily="18" charset="0"/>
              </a:rPr>
              <a:t> </a:t>
            </a:r>
            <a:r>
              <a:rPr lang="pl-PL" sz="2000" i="1" dirty="0" smtClean="0">
                <a:cs typeface="Times New Roman" panose="02020603050405020304" pitchFamily="18" charset="0"/>
              </a:rPr>
              <a:t>Kompleksowa termomodernizacja budynku administracyjno-warsztatowego na terenie zajezdni.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4</a:t>
            </a:fld>
            <a:endParaRPr lang="pl-PL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1670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4025" y="1916832"/>
            <a:ext cx="8229600" cy="3312368"/>
          </a:xfrm>
        </p:spPr>
        <p:txBody>
          <a:bodyPr>
            <a:normAutofit/>
          </a:bodyPr>
          <a:lstStyle/>
          <a:p>
            <a:pPr marL="457200" lvl="0" indent="-457200" algn="just">
              <a:buAutoNum type="arabicPeriod" startAt="6"/>
            </a:pPr>
            <a:r>
              <a:rPr lang="pl-PL" sz="2200" i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Nabycie </a:t>
            </a:r>
            <a:r>
              <a:rPr lang="pl-PL" sz="2200" i="1" dirty="0">
                <a:solidFill>
                  <a:prstClr val="black"/>
                </a:solidFill>
                <a:cs typeface="Times New Roman" panose="02020603050405020304" pitchFamily="18" charset="0"/>
              </a:rPr>
              <a:t>systemu monitorującego na potrzeby obiektu Miejskiego Zakładu Komunikacji Spółka z o.o. </a:t>
            </a:r>
            <a:r>
              <a:rPr lang="pl-PL" sz="2200" i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w </a:t>
            </a:r>
            <a:r>
              <a:rPr lang="pl-PL" sz="2200" i="1" dirty="0">
                <a:solidFill>
                  <a:prstClr val="black"/>
                </a:solidFill>
                <a:cs typeface="Times New Roman" panose="02020603050405020304" pitchFamily="18" charset="0"/>
              </a:rPr>
              <a:t>Ostrołęce</a:t>
            </a:r>
            <a:r>
              <a:rPr lang="pl-PL" sz="2200" i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.</a:t>
            </a:r>
          </a:p>
          <a:p>
            <a:pPr marL="457200" lvl="0" indent="-457200" algn="just">
              <a:buAutoNum type="arabicPeriod" startAt="6"/>
            </a:pPr>
            <a:r>
              <a:rPr lang="pl-PL" sz="2200" i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Przebudowa </a:t>
            </a:r>
            <a:r>
              <a:rPr lang="pl-PL" sz="2200" i="1" dirty="0">
                <a:solidFill>
                  <a:prstClr val="black"/>
                </a:solidFill>
                <a:cs typeface="Times New Roman" panose="02020603050405020304" pitchFamily="18" charset="0"/>
              </a:rPr>
              <a:t>dwóch zjazdów z ulicy Kołobrzeskiej na teren bazy Miejskiego Zakładu Komunikacji Spółka z o.o. oraz ogrodzenia</a:t>
            </a:r>
            <a:r>
              <a:rPr lang="pl-PL" sz="2200" i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.</a:t>
            </a:r>
          </a:p>
          <a:p>
            <a:pPr marL="457200" lvl="0" indent="-457200" algn="just">
              <a:buAutoNum type="arabicPeriod" startAt="6"/>
            </a:pPr>
            <a:r>
              <a:rPr lang="pl-PL" sz="2200" i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Budowa </a:t>
            </a:r>
            <a:r>
              <a:rPr lang="pl-PL" sz="2200" i="1" dirty="0">
                <a:solidFill>
                  <a:prstClr val="black"/>
                </a:solidFill>
                <a:cs typeface="Times New Roman" panose="02020603050405020304" pitchFamily="18" charset="0"/>
              </a:rPr>
              <a:t>myjni autobusowej na terenie zajezdni, na potrzeby własne Spółki</a:t>
            </a:r>
            <a:r>
              <a:rPr lang="pl-PL" sz="2200" i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.</a:t>
            </a:r>
          </a:p>
          <a:p>
            <a:pPr marL="457200" lvl="0" indent="-457200" algn="just">
              <a:buAutoNum type="arabicPeriod" startAt="6"/>
            </a:pPr>
            <a:r>
              <a:rPr lang="pl-PL" sz="2200" i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Przebudowa </a:t>
            </a:r>
            <a:r>
              <a:rPr lang="pl-PL" sz="2200" i="1" dirty="0">
                <a:solidFill>
                  <a:prstClr val="black"/>
                </a:solidFill>
                <a:cs typeface="Times New Roman" panose="02020603050405020304" pitchFamily="18" charset="0"/>
              </a:rPr>
              <a:t>nawierzchni placów manewrowych i parkingów </a:t>
            </a:r>
            <a:r>
              <a:rPr lang="pl-PL" sz="2200" i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             z </a:t>
            </a:r>
            <a:r>
              <a:rPr lang="pl-PL" sz="2200" i="1" dirty="0">
                <a:solidFill>
                  <a:prstClr val="black"/>
                </a:solidFill>
                <a:cs typeface="Times New Roman" panose="02020603050405020304" pitchFamily="18" charset="0"/>
              </a:rPr>
              <a:t>wykonaniem oświetlenia na terenie zajezdni MZK.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5</a:t>
            </a:fld>
            <a:endParaRPr lang="pl-PL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224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365076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8496" y="1269810"/>
            <a:ext cx="5193624" cy="504056"/>
          </a:xfrm>
        </p:spPr>
        <p:txBody>
          <a:bodyPr>
            <a:noAutofit/>
          </a:bodyPr>
          <a:lstStyle/>
          <a:p>
            <a:pPr algn="l"/>
            <a:r>
              <a:rPr lang="pl-PL" sz="3200" b="1" dirty="0" smtClean="0">
                <a:solidFill>
                  <a:srgbClr val="0070C0"/>
                </a:solidFill>
                <a:latin typeface="+mn-lt"/>
                <a:cs typeface="Times New Roman" panose="02020603050405020304" pitchFamily="18" charset="0"/>
              </a:rPr>
              <a:t>1. ZAKUP AUTOBUSÓW</a:t>
            </a:r>
            <a:endParaRPr lang="pl-PL" sz="3200" dirty="0">
              <a:solidFill>
                <a:srgbClr val="0070C0"/>
              </a:solidFill>
              <a:latin typeface="+mn-lt"/>
              <a:cs typeface="Times New Roman" panose="02020603050405020304" pitchFamily="18" charset="0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1772816"/>
            <a:ext cx="8366950" cy="4637112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pl-PL" sz="2200" i="1" dirty="0" smtClean="0"/>
              <a:t>	Problem słabego komfortu przewozu oraz niedostatecznego stanu technicznego, jaki reprezentowały autobusy MZK Spółka z o.o., zarówno                        z punktu widzenia mechaniki pojazdu, jak i jego wykonania wewnątrz, były najczęściej poruszaną kwestią przez Użytkowników komunikacji publicznej na terenie działania Spółki. </a:t>
            </a:r>
          </a:p>
          <a:p>
            <a:pPr marL="0" indent="0" algn="just">
              <a:buNone/>
            </a:pPr>
            <a:endParaRPr lang="pl-PL" sz="2200" i="1" dirty="0" smtClean="0"/>
          </a:p>
          <a:p>
            <a:pPr marL="0" indent="0" algn="just">
              <a:buNone/>
            </a:pPr>
            <a:r>
              <a:rPr lang="pl-PL" sz="2200" i="1" dirty="0" smtClean="0"/>
              <a:t>Dodatkowe powody zakupu autobusów:</a:t>
            </a:r>
          </a:p>
          <a:p>
            <a:pPr algn="just">
              <a:buFontTx/>
              <a:buChar char="-"/>
            </a:pPr>
            <a:r>
              <a:rPr lang="pl-PL" sz="2200" i="1" dirty="0" smtClean="0"/>
              <a:t>negatywne oddziaływanie na środowisko spowodowane niespełnianiem przez ówczesny tabor podstawowych norm czystości spalin, </a:t>
            </a:r>
          </a:p>
          <a:p>
            <a:pPr algn="just">
              <a:buFontTx/>
              <a:buChar char="-"/>
            </a:pPr>
            <a:r>
              <a:rPr lang="pl-PL" sz="2200" i="1" dirty="0" smtClean="0"/>
              <a:t>niewystarczające warunki do przewozu osób niepełnosprawnych,</a:t>
            </a:r>
          </a:p>
          <a:p>
            <a:pPr algn="just">
              <a:buFontTx/>
              <a:buChar char="-"/>
            </a:pPr>
            <a:r>
              <a:rPr lang="pl-PL" sz="2200" i="1" dirty="0" smtClean="0"/>
              <a:t>ryzyko nadmiernego wzrostu kosztów eksploatacyjnych taboru oraz zagrożenie niezachowania płynności ruchu na poszczególnych liniach pasażerskich </a:t>
            </a:r>
          </a:p>
          <a:p>
            <a:pPr marL="0" indent="0" algn="just">
              <a:buNone/>
            </a:pPr>
            <a:endParaRPr lang="pl-PL" sz="2200" i="1" dirty="0" smtClean="0"/>
          </a:p>
          <a:p>
            <a:pPr marL="0" indent="0" algn="just">
              <a:buNone/>
            </a:pPr>
            <a:r>
              <a:rPr lang="pl-PL" sz="2200" i="1" dirty="0" smtClean="0"/>
              <a:t>	W związku z powyższym Spółka zamawiając autobusy w procedurze przetargów jako warunek konieczny udziału w postępowaniu stawiała m.in. posiadanie normy emisji spalin EURO </a:t>
            </a:r>
            <a:r>
              <a:rPr lang="pl-PL" sz="2200" i="1" dirty="0" smtClean="0"/>
              <a:t>5. </a:t>
            </a:r>
            <a:endParaRPr lang="pl-PL" sz="3100" i="1" dirty="0" smtClean="0"/>
          </a:p>
          <a:p>
            <a:pPr marL="0" indent="0" algn="just">
              <a:buNone/>
            </a:pPr>
            <a:endParaRPr lang="pl-PL" i="1" dirty="0">
              <a:solidFill>
                <a:srgbClr val="0070C0"/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6</a:t>
            </a:fld>
            <a:endParaRPr lang="pl-PL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3491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1484784"/>
            <a:ext cx="8229600" cy="5040560"/>
          </a:xfrm>
        </p:spPr>
        <p:txBody>
          <a:bodyPr>
            <a:normAutofit fontScale="92500" lnSpcReduction="20000"/>
          </a:bodyPr>
          <a:lstStyle/>
          <a:p>
            <a:pPr marL="0" indent="0" algn="just">
              <a:buNone/>
            </a:pPr>
            <a:r>
              <a:rPr lang="pl-PL" sz="1800" i="1" dirty="0" smtClean="0">
                <a:solidFill>
                  <a:prstClr val="black"/>
                </a:solidFill>
              </a:rPr>
              <a:t>	</a:t>
            </a:r>
            <a:r>
              <a:rPr lang="pl-PL" sz="2200" i="1" dirty="0" smtClean="0">
                <a:solidFill>
                  <a:prstClr val="black"/>
                </a:solidFill>
              </a:rPr>
              <a:t>Nowe pojazdy przystosowane </a:t>
            </a:r>
            <a:r>
              <a:rPr lang="pl-PL" sz="2200" i="1" dirty="0">
                <a:solidFill>
                  <a:prstClr val="black"/>
                </a:solidFill>
              </a:rPr>
              <a:t>są również </a:t>
            </a:r>
            <a:r>
              <a:rPr lang="pl-PL" sz="2200" i="1" dirty="0" smtClean="0">
                <a:solidFill>
                  <a:prstClr val="black"/>
                </a:solidFill>
              </a:rPr>
              <a:t>do potrzeb </a:t>
            </a:r>
            <a:r>
              <a:rPr lang="pl-PL" sz="2200" i="1" dirty="0">
                <a:solidFill>
                  <a:prstClr val="black"/>
                </a:solidFill>
              </a:rPr>
              <a:t>osób </a:t>
            </a:r>
            <a:r>
              <a:rPr lang="pl-PL" sz="2200" i="1" dirty="0" smtClean="0">
                <a:solidFill>
                  <a:prstClr val="black"/>
                </a:solidFill>
              </a:rPr>
              <a:t>niepełnosprawnych i posiadają m.in.:</a:t>
            </a:r>
          </a:p>
          <a:p>
            <a:pPr marL="0" indent="0" algn="just">
              <a:buNone/>
            </a:pPr>
            <a:endParaRPr lang="pl-PL" sz="2200" i="1" dirty="0" smtClean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pl-PL" sz="2200" i="1" dirty="0" smtClean="0">
                <a:solidFill>
                  <a:prstClr val="black"/>
                </a:solidFill>
              </a:rPr>
              <a:t>komunikaty </a:t>
            </a:r>
            <a:r>
              <a:rPr lang="pl-PL" sz="2200" i="1" dirty="0">
                <a:solidFill>
                  <a:prstClr val="black"/>
                </a:solidFill>
              </a:rPr>
              <a:t>głosowe informujące o kolejnym przystanku, </a:t>
            </a:r>
            <a:endParaRPr lang="pl-PL" sz="2200" i="1" dirty="0" smtClean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pl-PL" sz="2200" i="1" dirty="0" smtClean="0">
                <a:solidFill>
                  <a:prstClr val="black"/>
                </a:solidFill>
              </a:rPr>
              <a:t>podłogę </a:t>
            </a:r>
            <a:r>
              <a:rPr lang="pl-PL" sz="2200" i="1" dirty="0">
                <a:solidFill>
                  <a:prstClr val="black"/>
                </a:solidFill>
              </a:rPr>
              <a:t>pokrytą wykładziną antypoślizgową, </a:t>
            </a:r>
            <a:endParaRPr lang="pl-PL" sz="2200" i="1" dirty="0" smtClean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pl-PL" sz="2200" i="1" dirty="0" smtClean="0">
                <a:solidFill>
                  <a:prstClr val="black"/>
                </a:solidFill>
              </a:rPr>
              <a:t>tzw</a:t>
            </a:r>
            <a:r>
              <a:rPr lang="pl-PL" sz="2200" i="1" dirty="0">
                <a:solidFill>
                  <a:prstClr val="black"/>
                </a:solidFill>
              </a:rPr>
              <a:t>. niską podłogę lub zamiennie możliwość tzw. przyklęku autobusu, </a:t>
            </a:r>
            <a:r>
              <a:rPr lang="pl-PL" sz="2200" i="1" dirty="0" smtClean="0">
                <a:solidFill>
                  <a:prstClr val="black"/>
                </a:solidFill>
              </a:rPr>
              <a:t>                  co </a:t>
            </a:r>
            <a:r>
              <a:rPr lang="pl-PL" sz="2200" i="1" dirty="0">
                <a:solidFill>
                  <a:prstClr val="black"/>
                </a:solidFill>
              </a:rPr>
              <a:t>jest niezbędne </a:t>
            </a:r>
            <a:r>
              <a:rPr lang="pl-PL" sz="2200" i="1" dirty="0" smtClean="0">
                <a:solidFill>
                  <a:prstClr val="black"/>
                </a:solidFill>
              </a:rPr>
              <a:t>przy </a:t>
            </a:r>
            <a:r>
              <a:rPr lang="pl-PL" sz="2200" i="1" dirty="0">
                <a:solidFill>
                  <a:prstClr val="black"/>
                </a:solidFill>
              </a:rPr>
              <a:t>bezpiecznym wsiadaniu i wysiadaniu osób niepełnosprawnych </a:t>
            </a:r>
            <a:r>
              <a:rPr lang="pl-PL" sz="2200" i="1" dirty="0" smtClean="0">
                <a:solidFill>
                  <a:prstClr val="black"/>
                </a:solidFill>
              </a:rPr>
              <a:t> z </a:t>
            </a:r>
            <a:r>
              <a:rPr lang="pl-PL" sz="2200" i="1" dirty="0">
                <a:solidFill>
                  <a:prstClr val="black"/>
                </a:solidFill>
              </a:rPr>
              <a:t>pojazdów,         </a:t>
            </a:r>
            <a:endParaRPr lang="pl-PL" sz="2200" i="1" dirty="0" smtClean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pl-PL" sz="2200" i="1" dirty="0" smtClean="0">
                <a:solidFill>
                  <a:prstClr val="black"/>
                </a:solidFill>
              </a:rPr>
              <a:t>rozkładaną </a:t>
            </a:r>
            <a:r>
              <a:rPr lang="pl-PL" sz="2200" i="1" dirty="0">
                <a:solidFill>
                  <a:prstClr val="black"/>
                </a:solidFill>
              </a:rPr>
              <a:t>rampę inwalidzką, umieszczoną przy drzwiach autobusowych, </a:t>
            </a:r>
            <a:endParaRPr lang="pl-PL" sz="2200" i="1" dirty="0" smtClean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pl-PL" sz="2200" i="1" dirty="0" smtClean="0">
                <a:solidFill>
                  <a:prstClr val="black"/>
                </a:solidFill>
              </a:rPr>
              <a:t>wyznaczone i </a:t>
            </a:r>
            <a:r>
              <a:rPr lang="pl-PL" sz="2200" i="1" dirty="0">
                <a:solidFill>
                  <a:prstClr val="black"/>
                </a:solidFill>
              </a:rPr>
              <a:t>właściwie zabezpieczone miejsce w pojeździe dla umiejscowienia wózka </a:t>
            </a:r>
            <a:r>
              <a:rPr lang="pl-PL" sz="2200" i="1" dirty="0" smtClean="0">
                <a:solidFill>
                  <a:prstClr val="black"/>
                </a:solidFill>
              </a:rPr>
              <a:t>inwalidzkiego</a:t>
            </a:r>
            <a:r>
              <a:rPr lang="pl-PL" sz="2200" i="1" dirty="0">
                <a:solidFill>
                  <a:prstClr val="black"/>
                </a:solidFill>
              </a:rPr>
              <a:t>, </a:t>
            </a:r>
            <a:endParaRPr lang="pl-PL" sz="2200" i="1" dirty="0" smtClean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pl-PL" sz="2200" i="1" dirty="0">
                <a:solidFill>
                  <a:prstClr val="black"/>
                </a:solidFill>
              </a:rPr>
              <a:t>e</a:t>
            </a:r>
            <a:r>
              <a:rPr lang="pl-PL" sz="2200" i="1" dirty="0" smtClean="0">
                <a:solidFill>
                  <a:prstClr val="black"/>
                </a:solidFill>
              </a:rPr>
              <a:t>lektroniczne kasowniki umieszczone na </a:t>
            </a:r>
            <a:r>
              <a:rPr lang="pl-PL" sz="2200" i="1" dirty="0">
                <a:solidFill>
                  <a:prstClr val="black"/>
                </a:solidFill>
              </a:rPr>
              <a:t>wysokości umożliwiającej bezproblemowe </a:t>
            </a:r>
            <a:r>
              <a:rPr lang="pl-PL" sz="2200" i="1" dirty="0" smtClean="0">
                <a:solidFill>
                  <a:prstClr val="black"/>
                </a:solidFill>
              </a:rPr>
              <a:t>korzystanie </a:t>
            </a:r>
            <a:r>
              <a:rPr lang="pl-PL" sz="2200" i="1" dirty="0">
                <a:solidFill>
                  <a:prstClr val="black"/>
                </a:solidFill>
              </a:rPr>
              <a:t>z nich osobom znajdujących się na wózkach </a:t>
            </a:r>
            <a:r>
              <a:rPr lang="pl-PL" sz="2200" i="1" dirty="0" smtClean="0">
                <a:solidFill>
                  <a:prstClr val="black"/>
                </a:solidFill>
              </a:rPr>
              <a:t>inwalidzkich.</a:t>
            </a:r>
          </a:p>
          <a:p>
            <a:endParaRPr lang="pl-PL" sz="1800" i="1" dirty="0">
              <a:solidFill>
                <a:prstClr val="black"/>
              </a:solidFill>
            </a:endParaRPr>
          </a:p>
          <a:p>
            <a:pPr marL="0" lvl="0" indent="0" algn="just">
              <a:buNone/>
            </a:pPr>
            <a:r>
              <a:rPr lang="pl-PL" sz="2200" i="1" dirty="0" smtClean="0">
                <a:solidFill>
                  <a:srgbClr val="0070C0"/>
                </a:solidFill>
              </a:rPr>
              <a:t>	Średni </a:t>
            </a:r>
            <a:r>
              <a:rPr lang="pl-PL" sz="2200" i="1" dirty="0">
                <a:solidFill>
                  <a:srgbClr val="0070C0"/>
                </a:solidFill>
              </a:rPr>
              <a:t>wiek </a:t>
            </a:r>
            <a:r>
              <a:rPr lang="pl-PL" sz="2200" i="1" dirty="0" smtClean="0">
                <a:solidFill>
                  <a:srgbClr val="0070C0"/>
                </a:solidFill>
              </a:rPr>
              <a:t>taboru obecnie: </a:t>
            </a:r>
            <a:r>
              <a:rPr lang="pl-PL" sz="2200" i="1" dirty="0">
                <a:solidFill>
                  <a:schemeClr val="accent3">
                    <a:lumMod val="50000"/>
                  </a:schemeClr>
                </a:solidFill>
              </a:rPr>
              <a:t>8 lat  </a:t>
            </a:r>
            <a:endParaRPr lang="pl-PL" sz="2200" i="1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0" lvl="0" indent="0" algn="just">
              <a:buNone/>
            </a:pPr>
            <a:r>
              <a:rPr lang="pl-PL" sz="2200" i="1" dirty="0" smtClean="0">
                <a:solidFill>
                  <a:srgbClr val="0070C0"/>
                </a:solidFill>
              </a:rPr>
              <a:t>			       Średni </a:t>
            </a:r>
            <a:r>
              <a:rPr lang="pl-PL" sz="2200" i="1" dirty="0">
                <a:solidFill>
                  <a:srgbClr val="0070C0"/>
                </a:solidFill>
              </a:rPr>
              <a:t>wiek taboru przed </a:t>
            </a:r>
            <a:r>
              <a:rPr lang="pl-PL" sz="2200" i="1" dirty="0" smtClean="0">
                <a:solidFill>
                  <a:srgbClr val="0070C0"/>
                </a:solidFill>
              </a:rPr>
              <a:t>2009 </a:t>
            </a:r>
            <a:r>
              <a:rPr lang="pl-PL" sz="2200" i="1" dirty="0">
                <a:solidFill>
                  <a:srgbClr val="0070C0"/>
                </a:solidFill>
              </a:rPr>
              <a:t>r.: </a:t>
            </a:r>
            <a:r>
              <a:rPr lang="pl-PL" sz="2200" i="1" dirty="0" smtClean="0">
                <a:solidFill>
                  <a:srgbClr val="FF0000"/>
                </a:solidFill>
              </a:rPr>
              <a:t>20 </a:t>
            </a:r>
            <a:r>
              <a:rPr lang="pl-PL" sz="2200" i="1" dirty="0">
                <a:solidFill>
                  <a:srgbClr val="FF0000"/>
                </a:solidFill>
              </a:rPr>
              <a:t>lat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7</a:t>
            </a:fld>
            <a:endParaRPr lang="pl-PL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84717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35943" y="1700808"/>
            <a:ext cx="8229600" cy="994122"/>
          </a:xfrm>
        </p:spPr>
        <p:txBody>
          <a:bodyPr>
            <a:noAutofit/>
          </a:bodyPr>
          <a:lstStyle/>
          <a:p>
            <a:r>
              <a:rPr lang="pl-PL" sz="3200" b="1" dirty="0" smtClean="0">
                <a:solidFill>
                  <a:srgbClr val="0070C0"/>
                </a:solidFill>
              </a:rPr>
              <a:t>STANDARDOWE WYPOSAŻENIE </a:t>
            </a:r>
            <a:br>
              <a:rPr lang="pl-PL" sz="3200" b="1" dirty="0" smtClean="0">
                <a:solidFill>
                  <a:srgbClr val="0070C0"/>
                </a:solidFill>
              </a:rPr>
            </a:br>
            <a:r>
              <a:rPr lang="pl-PL" sz="3200" b="1" dirty="0" smtClean="0">
                <a:solidFill>
                  <a:srgbClr val="0070C0"/>
                </a:solidFill>
              </a:rPr>
              <a:t>NOWO NABYTYCH AUTOBUSÓW:</a:t>
            </a:r>
            <a:endParaRPr lang="pl-PL" sz="3200" b="1" dirty="0">
              <a:solidFill>
                <a:srgbClr val="0070C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7" y="2924944"/>
            <a:ext cx="8337253" cy="3312368"/>
          </a:xfrm>
        </p:spPr>
        <p:txBody>
          <a:bodyPr>
            <a:noAutofit/>
          </a:bodyPr>
          <a:lstStyle/>
          <a:p>
            <a:pPr algn="just"/>
            <a:r>
              <a:rPr lang="pl-PL" sz="2400" dirty="0"/>
              <a:t>p</a:t>
            </a:r>
            <a:r>
              <a:rPr lang="pl-PL" sz="2400" dirty="0" smtClean="0"/>
              <a:t>ełnowymiarowe tablice elektroniczne wyświetlające </a:t>
            </a:r>
            <a:r>
              <a:rPr lang="pl-PL" sz="2400" dirty="0"/>
              <a:t>nr linii </a:t>
            </a:r>
            <a:r>
              <a:rPr lang="pl-PL" sz="2400" dirty="0" smtClean="0"/>
              <a:t>                 i </a:t>
            </a:r>
            <a:r>
              <a:rPr lang="pl-PL" sz="2400" dirty="0"/>
              <a:t>kierunek </a:t>
            </a:r>
            <a:r>
              <a:rPr lang="pl-PL" sz="2400" dirty="0" smtClean="0"/>
              <a:t>jazdy (tablica przednia, boczna, tylna oraz wewnętrzna)</a:t>
            </a:r>
          </a:p>
          <a:p>
            <a:pPr algn="just"/>
            <a:r>
              <a:rPr lang="pl-PL" sz="2400" dirty="0"/>
              <a:t>e</a:t>
            </a:r>
            <a:r>
              <a:rPr lang="pl-PL" sz="2400" dirty="0" smtClean="0"/>
              <a:t>lektroniczne kasowniki</a:t>
            </a:r>
          </a:p>
          <a:p>
            <a:pPr algn="just"/>
            <a:r>
              <a:rPr lang="pl-PL" sz="2400" dirty="0"/>
              <a:t>k</a:t>
            </a:r>
            <a:r>
              <a:rPr lang="pl-PL" sz="2400" dirty="0" smtClean="0"/>
              <a:t>limatyzacja przestrzeni pasażerskiej </a:t>
            </a:r>
            <a:r>
              <a:rPr lang="pl-PL" sz="2400" dirty="0"/>
              <a:t>oraz miejsca </a:t>
            </a:r>
            <a:r>
              <a:rPr lang="pl-PL" sz="2400" dirty="0" smtClean="0"/>
              <a:t>kierowcy</a:t>
            </a:r>
            <a:endParaRPr lang="pl-PL" sz="2400" dirty="0"/>
          </a:p>
          <a:p>
            <a:pPr algn="just"/>
            <a:r>
              <a:rPr lang="pl-PL" sz="2400" dirty="0"/>
              <a:t>u</a:t>
            </a:r>
            <a:r>
              <a:rPr lang="pl-PL" sz="2400" dirty="0" smtClean="0"/>
              <a:t>rządzenie głośnomówiące </a:t>
            </a:r>
            <a:r>
              <a:rPr lang="pl-PL" sz="2400" dirty="0"/>
              <a:t>z automatyczną zapowiedzią </a:t>
            </a:r>
            <a:r>
              <a:rPr lang="pl-PL" sz="2400" dirty="0" smtClean="0"/>
              <a:t>przystanków</a:t>
            </a:r>
          </a:p>
          <a:p>
            <a:pPr algn="just"/>
            <a:r>
              <a:rPr lang="pl-PL" sz="2400" dirty="0"/>
              <a:t>m</a:t>
            </a:r>
            <a:r>
              <a:rPr lang="pl-PL" sz="2400" dirty="0" smtClean="0"/>
              <a:t>onitory informacyjne</a:t>
            </a:r>
            <a:endParaRPr lang="pl-PL" sz="24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8</a:t>
            </a:fld>
            <a:endParaRPr lang="pl-PL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7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82141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1298575"/>
            <a:ext cx="8229600" cy="1143000"/>
          </a:xfrm>
        </p:spPr>
        <p:txBody>
          <a:bodyPr>
            <a:noAutofit/>
          </a:bodyPr>
          <a:lstStyle/>
          <a:p>
            <a:r>
              <a:rPr lang="pl-PL" sz="3200" b="1" dirty="0" smtClean="0">
                <a:solidFill>
                  <a:srgbClr val="0070C0"/>
                </a:solidFill>
              </a:rPr>
              <a:t>NOWE AUTOBUSY ZAKUPIONE W RAMACH DOFINANSOWANIA U.E.:</a:t>
            </a:r>
            <a:endParaRPr lang="pl-PL" sz="3200" b="1" dirty="0">
              <a:solidFill>
                <a:srgbClr val="0070C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79512" y="2348880"/>
            <a:ext cx="8712968" cy="1800200"/>
          </a:xfrm>
        </p:spPr>
        <p:txBody>
          <a:bodyPr>
            <a:noAutofit/>
          </a:bodyPr>
          <a:lstStyle/>
          <a:p>
            <a:pPr marL="0" indent="0" algn="ctr">
              <a:lnSpc>
                <a:spcPct val="114000"/>
              </a:lnSpc>
              <a:spcBef>
                <a:spcPts val="0"/>
              </a:spcBef>
              <a:buNone/>
            </a:pPr>
            <a:r>
              <a:rPr lang="pl-PL" sz="2000" dirty="0" smtClean="0"/>
              <a:t> </a:t>
            </a:r>
            <a:r>
              <a:rPr lang="pl-PL" sz="2000" dirty="0"/>
              <a:t>• </a:t>
            </a:r>
            <a:r>
              <a:rPr lang="pl-PL" sz="2000" dirty="0" smtClean="0"/>
              <a:t>3 szt. autobusów marki Maz 206  (zakup w 2009 r.)                                                         ok. 1,3 mln zł netto za 3 szt.</a:t>
            </a:r>
          </a:p>
          <a:p>
            <a:pPr marL="0" indent="0" algn="ctr">
              <a:lnSpc>
                <a:spcPct val="114000"/>
              </a:lnSpc>
              <a:spcBef>
                <a:spcPts val="0"/>
              </a:spcBef>
              <a:buNone/>
            </a:pPr>
            <a:r>
              <a:rPr lang="pl-PL" sz="2000" dirty="0" smtClean="0"/>
              <a:t>•</a:t>
            </a:r>
            <a:r>
              <a:rPr lang="pl-PL" sz="2000" b="1" dirty="0" smtClean="0"/>
              <a:t> </a:t>
            </a:r>
            <a:r>
              <a:rPr lang="pl-PL" sz="2000" dirty="0" smtClean="0"/>
              <a:t>7 szt. autobusów marki Solbus </a:t>
            </a:r>
            <a:r>
              <a:rPr lang="pl-PL" sz="2000" dirty="0"/>
              <a:t>SN11M27.001 </a:t>
            </a:r>
            <a:r>
              <a:rPr lang="pl-PL" sz="2000" dirty="0" smtClean="0"/>
              <a:t>(zakup w 2011, 2013 r.)                                    ok. 4,6 mln zł netto za 7 szt.</a:t>
            </a:r>
          </a:p>
          <a:p>
            <a:pPr marL="0" indent="0" algn="ctr">
              <a:lnSpc>
                <a:spcPct val="114000"/>
              </a:lnSpc>
              <a:spcBef>
                <a:spcPts val="0"/>
              </a:spcBef>
              <a:buNone/>
            </a:pPr>
            <a:r>
              <a:rPr lang="pl-PL" sz="2000" b="1" dirty="0" smtClean="0">
                <a:solidFill>
                  <a:srgbClr val="0070C0"/>
                </a:solidFill>
              </a:rPr>
              <a:t>WYDATKI </a:t>
            </a:r>
            <a:r>
              <a:rPr lang="pl-PL" sz="2000" b="1" dirty="0">
                <a:solidFill>
                  <a:srgbClr val="0070C0"/>
                </a:solidFill>
              </a:rPr>
              <a:t>RAZEM: </a:t>
            </a:r>
            <a:r>
              <a:rPr lang="pl-PL" sz="2000" b="1" dirty="0" smtClean="0">
                <a:solidFill>
                  <a:srgbClr val="0070C0"/>
                </a:solidFill>
              </a:rPr>
              <a:t>ok. 5,9 mln zł </a:t>
            </a:r>
            <a:r>
              <a:rPr lang="pl-PL" sz="2000" b="1" dirty="0">
                <a:solidFill>
                  <a:srgbClr val="0070C0"/>
                </a:solidFill>
              </a:rPr>
              <a:t>netto</a:t>
            </a:r>
            <a:r>
              <a:rPr lang="pl-PL" dirty="0">
                <a:solidFill>
                  <a:srgbClr val="0070C0"/>
                </a:solidFill>
              </a:rPr>
              <a:t/>
            </a:r>
            <a:br>
              <a:rPr lang="pl-PL" dirty="0">
                <a:solidFill>
                  <a:srgbClr val="0070C0"/>
                </a:solidFill>
              </a:rPr>
            </a:br>
            <a:endParaRPr lang="pl-PL" dirty="0">
              <a:solidFill>
                <a:srgbClr val="0070C0"/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8388424" y="6356350"/>
            <a:ext cx="298376" cy="365125"/>
          </a:xfrm>
        </p:spPr>
        <p:txBody>
          <a:bodyPr/>
          <a:lstStyle/>
          <a:p>
            <a:fld id="{24074C96-3360-43DA-B4B0-AD42E4E7045E}" type="slidenum">
              <a:rPr lang="pl-PL" smtClean="0"/>
              <a:t>9</a:t>
            </a:fld>
            <a:endParaRPr lang="pl-PL" dirty="0"/>
          </a:p>
        </p:txBody>
      </p:sp>
      <p:pic>
        <p:nvPicPr>
          <p:cNvPr id="8" name="Symbol zastępczy obrazu 11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721" r="5721"/>
          <a:stretch>
            <a:fillRect/>
          </a:stretch>
        </p:blipFill>
        <p:spPr>
          <a:xfrm>
            <a:off x="4723978" y="4149080"/>
            <a:ext cx="3410412" cy="2443387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2050" name="Picture 2" descr="\\OSK\skan\MZK\20130807_07514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4149080"/>
            <a:ext cx="2966264" cy="246489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34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259630" y="5661248"/>
            <a:ext cx="6912768" cy="504056"/>
          </a:xfrm>
        </p:spPr>
        <p:txBody>
          <a:bodyPr>
            <a:normAutofit fontScale="90000"/>
          </a:bodyPr>
          <a:lstStyle/>
          <a:p>
            <a:r>
              <a:rPr lang="pl-PL" sz="2800" dirty="0" smtClean="0"/>
              <a:t>Fot. Wycofany z eksploatacji ponad 20-letni Jelcz</a:t>
            </a:r>
            <a:endParaRPr lang="pl-PL" sz="2800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10</a:t>
            </a:fld>
            <a:endParaRPr lang="pl-PL"/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550643" y="1700808"/>
            <a:ext cx="6330741" cy="389471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594" y="-2629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92769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83568" y="1298575"/>
            <a:ext cx="7632848" cy="648072"/>
          </a:xfrm>
        </p:spPr>
        <p:txBody>
          <a:bodyPr>
            <a:noAutofit/>
          </a:bodyPr>
          <a:lstStyle/>
          <a:p>
            <a:pPr algn="l"/>
            <a:r>
              <a:rPr lang="pl-PL" sz="3200" b="1" dirty="0">
                <a:solidFill>
                  <a:srgbClr val="0070C0"/>
                </a:solidFill>
              </a:rPr>
              <a:t>2</a:t>
            </a:r>
            <a:r>
              <a:rPr lang="pl-PL" sz="3200" b="1" dirty="0" smtClean="0">
                <a:solidFill>
                  <a:srgbClr val="0070C0"/>
                </a:solidFill>
              </a:rPr>
              <a:t>. ZAKUP WIAT PRZYSTANKOWYCH (45 SZT.)</a:t>
            </a:r>
            <a:endParaRPr lang="pl-PL" sz="2000" dirty="0">
              <a:solidFill>
                <a:srgbClr val="0070C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2060848"/>
            <a:ext cx="8568952" cy="4392488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3000" i="1" dirty="0" smtClean="0"/>
              <a:t>	W </a:t>
            </a:r>
            <a:r>
              <a:rPr lang="pl-PL" sz="3000" i="1" dirty="0"/>
              <a:t>celu podniesienia standardu </a:t>
            </a:r>
            <a:r>
              <a:rPr lang="pl-PL" sz="3000" i="1" dirty="0" smtClean="0"/>
              <a:t>oczekiwania                                    i bezpieczeństwa </a:t>
            </a:r>
            <a:r>
              <a:rPr lang="pl-PL" sz="3000" i="1" dirty="0"/>
              <a:t>pasażerów </a:t>
            </a:r>
            <a:r>
              <a:rPr lang="pl-PL" sz="3000" i="1" dirty="0" smtClean="0"/>
              <a:t>Spółka w latach                2010 - 2013 zakupiła 45 </a:t>
            </a:r>
            <a:r>
              <a:rPr lang="pl-PL" sz="3000" i="1" dirty="0"/>
              <a:t>nowych, estetycznych, podświetlanych wiat przystankowych. </a:t>
            </a:r>
            <a:r>
              <a:rPr lang="pl-PL" sz="3000" i="1" dirty="0" smtClean="0"/>
              <a:t>Część                      wiat umiejscowiono na </a:t>
            </a:r>
            <a:r>
              <a:rPr lang="pl-PL" sz="3000" i="1" dirty="0"/>
              <a:t>przystankach dotąd niewyposażonych w wiaty, a pozostałe </a:t>
            </a:r>
            <a:r>
              <a:rPr lang="pl-PL" sz="3000" i="1" dirty="0" smtClean="0"/>
              <a:t>zastąpiły </a:t>
            </a:r>
            <a:r>
              <a:rPr lang="pl-PL" sz="3000" i="1" dirty="0"/>
              <a:t>wiaty użytkowane, o niedostatecznym stanie technicznym, często zagrażającym </a:t>
            </a:r>
            <a:r>
              <a:rPr lang="pl-PL" sz="3000" i="1" dirty="0" smtClean="0"/>
              <a:t>zdrowiu i </a:t>
            </a:r>
            <a:r>
              <a:rPr lang="pl-PL" sz="3000" i="1" dirty="0"/>
              <a:t>życiu użytkowników</a:t>
            </a:r>
            <a:r>
              <a:rPr lang="pl-PL" sz="3000" i="1" dirty="0" smtClean="0"/>
              <a:t>.</a:t>
            </a:r>
          </a:p>
          <a:p>
            <a:pPr marL="0" indent="0" algn="ctr">
              <a:buNone/>
            </a:pPr>
            <a:r>
              <a:rPr lang="pl-PL" sz="3000" b="1" dirty="0" smtClean="0"/>
              <a:t> </a:t>
            </a:r>
            <a:r>
              <a:rPr lang="pl-PL" sz="3500" i="1" dirty="0" smtClean="0">
                <a:solidFill>
                  <a:srgbClr val="0070C0"/>
                </a:solidFill>
              </a:rPr>
              <a:t>Wartość inwestycji: około 511 tys. zł </a:t>
            </a:r>
            <a:r>
              <a:rPr lang="pl-PL" sz="3500" i="1" dirty="0">
                <a:solidFill>
                  <a:srgbClr val="0070C0"/>
                </a:solidFill>
              </a:rPr>
              <a:t>netto</a:t>
            </a:r>
          </a:p>
          <a:p>
            <a:pPr marL="0" indent="0" algn="just">
              <a:buNone/>
            </a:pPr>
            <a:endParaRPr lang="pl-PL" i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11</a:t>
            </a:fld>
            <a:endParaRPr lang="pl-PL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0421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652120" y="3140968"/>
            <a:ext cx="2880320" cy="360040"/>
          </a:xfrm>
        </p:spPr>
        <p:txBody>
          <a:bodyPr>
            <a:normAutofit fontScale="90000"/>
          </a:bodyPr>
          <a:lstStyle/>
          <a:p>
            <a:pPr algn="ctr"/>
            <a:r>
              <a:rPr lang="pl-PL" dirty="0"/>
              <a:t/>
            </a:r>
            <a:br>
              <a:rPr lang="pl-PL" dirty="0"/>
            </a:br>
            <a:r>
              <a:rPr lang="pl-PL" dirty="0" smtClean="0"/>
              <a:t/>
            </a:r>
            <a:br>
              <a:rPr lang="pl-PL" dirty="0" smtClean="0"/>
            </a:br>
            <a:r>
              <a:rPr lang="pl-PL" sz="1800" b="0" i="1" dirty="0" smtClean="0">
                <a:latin typeface="+mn-lt"/>
              </a:rPr>
              <a:t>Fot</a:t>
            </a:r>
            <a:r>
              <a:rPr lang="pl-PL" sz="1800" b="0" i="1" dirty="0">
                <a:latin typeface="+mn-lt"/>
              </a:rPr>
              <a:t>. </a:t>
            </a:r>
            <a:r>
              <a:rPr lang="pl-PL" sz="1800" b="0" i="1" dirty="0" smtClean="0">
                <a:latin typeface="+mn-lt"/>
              </a:rPr>
              <a:t>Nowa wiata przystankowa</a:t>
            </a:r>
            <a:endParaRPr lang="pl-PL" sz="1800" b="0" i="1" dirty="0">
              <a:latin typeface="+mn-lt"/>
            </a:endParaRPr>
          </a:p>
        </p:txBody>
      </p:sp>
      <p:pic>
        <p:nvPicPr>
          <p:cNvPr id="6" name="Symbol zastępczy obrazu 5"/>
          <p:cNvPicPr>
            <a:picLocks noGrp="1" noChangeAspect="1"/>
          </p:cNvPicPr>
          <p:nvPr>
            <p:ph type="pic"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9812" r="9812"/>
          <a:stretch>
            <a:fillRect/>
          </a:stretch>
        </p:blipFill>
        <p:spPr>
          <a:xfrm>
            <a:off x="4572000" y="3447002"/>
            <a:ext cx="3970577" cy="2977933"/>
          </a:xfrm>
          <a:ln>
            <a:solidFill>
              <a:schemeClr val="tx1"/>
            </a:solidFill>
          </a:ln>
        </p:spPr>
      </p:pic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12</a:t>
            </a:fld>
            <a:endParaRPr lang="pl-PL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0776" y="1309241"/>
            <a:ext cx="4252541" cy="318940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250776" y="4498647"/>
            <a:ext cx="2736304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600" i="1" dirty="0">
                <a:ea typeface="+mj-ea"/>
                <a:cs typeface="+mj-cs"/>
              </a:rPr>
              <a:t>Fot. Stara wiata przystankowa</a:t>
            </a: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2145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96069" y="1412776"/>
            <a:ext cx="8229600" cy="2592288"/>
          </a:xfrm>
        </p:spPr>
        <p:txBody>
          <a:bodyPr>
            <a:noAutofit/>
          </a:bodyPr>
          <a:lstStyle/>
          <a:p>
            <a:r>
              <a:rPr lang="pl-PL" sz="2400" b="1" dirty="0" smtClean="0">
                <a:solidFill>
                  <a:srgbClr val="0070C0"/>
                </a:solidFill>
                <a:cs typeface="Times New Roman" panose="02020603050405020304" pitchFamily="18" charset="0"/>
              </a:rPr>
              <a:t>3. WDROŻENIE SPECJALISTYCZNEGO SYSTEMU INFORMACJI PASAŻERÓW </a:t>
            </a:r>
            <a:br>
              <a:rPr lang="pl-PL" sz="2400" b="1" dirty="0" smtClean="0">
                <a:solidFill>
                  <a:srgbClr val="0070C0"/>
                </a:solidFill>
                <a:cs typeface="Times New Roman" panose="02020603050405020304" pitchFamily="18" charset="0"/>
              </a:rPr>
            </a:br>
            <a:r>
              <a:rPr lang="pl-PL" sz="2400" b="1" dirty="0" smtClean="0">
                <a:solidFill>
                  <a:srgbClr val="0070C0"/>
                </a:solidFill>
                <a:cs typeface="Times New Roman" panose="02020603050405020304" pitchFamily="18" charset="0"/>
              </a:rPr>
              <a:t>I ZARZĄDZANIA SPÓŁKĄ MUNICOM.PREMIUM, KTÓRY POZWOLIŁ NA TELEMATYCZNĄ OBSŁUGĘ KLIENTÓW ORAZ NA ZAUTOMATYZOWANIE PRACY SPÓŁKI.</a:t>
            </a:r>
            <a:r>
              <a:rPr lang="pl-PL" sz="2400" i="1" dirty="0">
                <a:solidFill>
                  <a:srgbClr val="0070C0"/>
                </a:solidFill>
              </a:rPr>
              <a:t> </a:t>
            </a:r>
            <a:r>
              <a:rPr lang="pl-PL" sz="2400" i="1" dirty="0" smtClean="0">
                <a:solidFill>
                  <a:srgbClr val="0070C0"/>
                </a:solidFill>
              </a:rPr>
              <a:t/>
            </a:r>
            <a:br>
              <a:rPr lang="pl-PL" sz="2400" i="1" dirty="0" smtClean="0">
                <a:solidFill>
                  <a:srgbClr val="0070C0"/>
                </a:solidFill>
              </a:rPr>
            </a:br>
            <a:r>
              <a:rPr lang="pl-PL" sz="2400" i="1" dirty="0" smtClean="0">
                <a:solidFill>
                  <a:srgbClr val="0070C0"/>
                </a:solidFill>
              </a:rPr>
              <a:t/>
            </a:r>
            <a:br>
              <a:rPr lang="pl-PL" sz="2400" i="1" dirty="0" smtClean="0">
                <a:solidFill>
                  <a:srgbClr val="0070C0"/>
                </a:solidFill>
              </a:rPr>
            </a:br>
            <a:r>
              <a:rPr lang="pl-PL" sz="2400" dirty="0" smtClean="0">
                <a:solidFill>
                  <a:srgbClr val="0070C0"/>
                </a:solidFill>
              </a:rPr>
              <a:t>Wartość </a:t>
            </a:r>
            <a:r>
              <a:rPr lang="pl-PL" sz="2400" dirty="0">
                <a:solidFill>
                  <a:srgbClr val="0070C0"/>
                </a:solidFill>
              </a:rPr>
              <a:t>inwestycji: </a:t>
            </a:r>
            <a:r>
              <a:rPr lang="pl-PL" sz="2400" dirty="0" smtClean="0">
                <a:solidFill>
                  <a:srgbClr val="0070C0"/>
                </a:solidFill>
              </a:rPr>
              <a:t>760 139,34 zł</a:t>
            </a:r>
            <a:endParaRPr lang="pl-PL" sz="2400" dirty="0">
              <a:solidFill>
                <a:srgbClr val="0070C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1495" y="4221088"/>
            <a:ext cx="8229600" cy="2088232"/>
          </a:xfrm>
        </p:spPr>
        <p:txBody>
          <a:bodyPr>
            <a:normAutofit fontScale="85000" lnSpcReduction="10000"/>
          </a:bodyPr>
          <a:lstStyle/>
          <a:p>
            <a:pPr marL="0" indent="0" algn="just">
              <a:buNone/>
            </a:pPr>
            <a:r>
              <a:rPr lang="pl-PL" sz="3500" i="1" dirty="0" smtClean="0"/>
              <a:t>	</a:t>
            </a:r>
            <a:r>
              <a:rPr lang="pl-PL" sz="3100" i="1" dirty="0" smtClean="0"/>
              <a:t>Na potrzeby wdrożenia i użytkowania planowanego systemu informatycznego MUNICON.PREMIUM (systemu informatycznej obsługi klientów oraz automatyzacji pracy               i świadczenia usług Spółki) W </a:t>
            </a:r>
            <a:r>
              <a:rPr lang="pl-PL" sz="3100" i="1" dirty="0"/>
              <a:t>III kwartale </a:t>
            </a:r>
            <a:r>
              <a:rPr lang="pl-PL" sz="3100" i="1" dirty="0" smtClean="0"/>
              <a:t>2009 r</a:t>
            </a:r>
            <a:r>
              <a:rPr lang="pl-PL" sz="3100" i="1" dirty="0"/>
              <a:t>. Spółka zakupiła sieć </a:t>
            </a:r>
            <a:r>
              <a:rPr lang="pl-PL" sz="3100" i="1" dirty="0" smtClean="0"/>
              <a:t>komputerową. </a:t>
            </a:r>
          </a:p>
          <a:p>
            <a:pPr marL="0" indent="0" algn="just">
              <a:buNone/>
            </a:pPr>
            <a:endParaRPr lang="pl-PL" sz="2400" b="1" i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13</a:t>
            </a:fld>
            <a:endParaRPr lang="pl-PL"/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715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lvl="0" indent="0" algn="just">
              <a:buNone/>
            </a:pPr>
            <a:r>
              <a:rPr lang="pl-PL" sz="1800" i="1" dirty="0" smtClean="0">
                <a:solidFill>
                  <a:prstClr val="black"/>
                </a:solidFill>
              </a:rPr>
              <a:t>	W </a:t>
            </a:r>
            <a:r>
              <a:rPr lang="pl-PL" sz="1800" i="1" dirty="0">
                <a:solidFill>
                  <a:prstClr val="black"/>
                </a:solidFill>
              </a:rPr>
              <a:t>styczniu 2010 r. Spółka podpisała umowę na zakup urządzeń  </a:t>
            </a:r>
            <a:r>
              <a:rPr lang="pl-PL" sz="1800" i="1" dirty="0" smtClean="0">
                <a:solidFill>
                  <a:prstClr val="black"/>
                </a:solidFill>
              </a:rPr>
              <a:t>                                       i </a:t>
            </a:r>
            <a:r>
              <a:rPr lang="pl-PL" sz="1800" i="1" dirty="0">
                <a:solidFill>
                  <a:prstClr val="black"/>
                </a:solidFill>
              </a:rPr>
              <a:t>oprogramowania systemu informatycznego MUNICOM.PREMIUM, mającego na celu</a:t>
            </a:r>
            <a:r>
              <a:rPr lang="pl-PL" sz="1800" i="1" dirty="0" smtClean="0">
                <a:solidFill>
                  <a:prstClr val="black"/>
                </a:solidFill>
              </a:rPr>
              <a:t>:</a:t>
            </a:r>
          </a:p>
          <a:p>
            <a:pPr marL="0" lvl="0" indent="0" algn="just">
              <a:buNone/>
            </a:pPr>
            <a:endParaRPr lang="pl-PL" sz="1800" i="1" dirty="0">
              <a:solidFill>
                <a:prstClr val="black"/>
              </a:solidFill>
            </a:endParaRPr>
          </a:p>
          <a:p>
            <a:pPr lvl="0" algn="just"/>
            <a:r>
              <a:rPr lang="pl-PL" sz="1800" i="1" dirty="0">
                <a:solidFill>
                  <a:prstClr val="black"/>
                </a:solidFill>
              </a:rPr>
              <a:t>ułatwienie i usprawnienie pracy Spółki poprzez jej lepszą organizację (łatwy i szybki przepływ informacji pomiędzy poszczególnymi działami) - działający w ramach systemu tzw. pakiet zarządzania przedsiębiorstwem (wspomaganie zarządzania w obrębie gospodarki finansowej, kadrowej, zaplecza, warsztatu i taboru</a:t>
            </a:r>
            <a:r>
              <a:rPr lang="pl-PL" sz="1800" i="1" dirty="0" smtClean="0">
                <a:solidFill>
                  <a:prstClr val="black"/>
                </a:solidFill>
              </a:rPr>
              <a:t>);</a:t>
            </a:r>
          </a:p>
          <a:p>
            <a:pPr marL="0" lvl="0" indent="0" algn="just">
              <a:buNone/>
            </a:pPr>
            <a:endParaRPr lang="pl-PL" sz="1800" i="1" dirty="0">
              <a:solidFill>
                <a:prstClr val="black"/>
              </a:solidFill>
            </a:endParaRPr>
          </a:p>
          <a:p>
            <a:pPr lvl="0" algn="just"/>
            <a:r>
              <a:rPr lang="pl-PL" sz="1800" i="1" dirty="0">
                <a:solidFill>
                  <a:prstClr val="black"/>
                </a:solidFill>
              </a:rPr>
              <a:t>stworzenie systemu „elektroniczny bilet”. Nowe rozwiązanie nie wyklucza stosowania obecnej metody kontroli przejazdów, opartej na bilecie papierowym, ale jest jej uzupełnieniem, co w dalszych etapach pozwoli na łagodne, stopniowe całkowite przejście z biletu papierowego na bilet elektroniczny</a:t>
            </a:r>
            <a:r>
              <a:rPr lang="pl-PL" sz="1800" i="1" dirty="0" smtClean="0">
                <a:solidFill>
                  <a:prstClr val="black"/>
                </a:solidFill>
              </a:rPr>
              <a:t>.</a:t>
            </a:r>
          </a:p>
          <a:p>
            <a:pPr marL="0" lvl="0" indent="0" algn="just">
              <a:buNone/>
            </a:pPr>
            <a:endParaRPr lang="pl-PL" sz="1800" i="1" dirty="0">
              <a:solidFill>
                <a:prstClr val="black"/>
              </a:solidFill>
            </a:endParaRPr>
          </a:p>
          <a:p>
            <a:pPr lvl="0" algn="just"/>
            <a:r>
              <a:rPr lang="pl-PL" sz="1800" i="1" dirty="0">
                <a:solidFill>
                  <a:prstClr val="black"/>
                </a:solidFill>
              </a:rPr>
              <a:t>stworzenie systemu informacji pasażerskiej, opartego na urządzeniach zamontowanych w autobusach, na przystankach oraz na dostępie do sieci Internet. Elektroniczne tablice informują o aktualnym położeniu autobusu i jego następnych przystankach (umieszczane w wewnątrz i na zewnątrz pojazdów oraz na przystankach).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14</a:t>
            </a:fld>
            <a:endParaRPr lang="pl-PL"/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-1488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5863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11560" y="1281038"/>
            <a:ext cx="8229600" cy="779810"/>
          </a:xfrm>
        </p:spPr>
        <p:txBody>
          <a:bodyPr>
            <a:normAutofit fontScale="90000"/>
          </a:bodyPr>
          <a:lstStyle/>
          <a:p>
            <a:r>
              <a:rPr lang="pl-PL" sz="3200" b="1" dirty="0" smtClean="0">
                <a:solidFill>
                  <a:srgbClr val="0070C0"/>
                </a:solidFill>
                <a:latin typeface="+mn-lt"/>
              </a:rPr>
              <a:t>WYBRANE MODUŁY SYSTEMU WSPOMAGAJĄCE PRACĘ SPÓŁKI:</a:t>
            </a:r>
            <a:endParaRPr lang="pl-PL" sz="3200" dirty="0">
              <a:solidFill>
                <a:srgbClr val="0070C0"/>
              </a:solidFill>
              <a:latin typeface="+mn-lt"/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44860" y="2177480"/>
            <a:ext cx="8712968" cy="1827584"/>
          </a:xfrm>
        </p:spPr>
        <p:txBody>
          <a:bodyPr>
            <a:normAutofit fontScale="62500" lnSpcReduction="20000"/>
          </a:bodyPr>
          <a:lstStyle/>
          <a:p>
            <a:pPr lvl="0" algn="just"/>
            <a:r>
              <a:rPr lang="pl-PL" sz="2600" b="1" dirty="0" smtClean="0">
                <a:solidFill>
                  <a:srgbClr val="0070C0"/>
                </a:solidFill>
              </a:rPr>
              <a:t>DYSPOZYTOR</a:t>
            </a:r>
            <a:r>
              <a:rPr lang="pl-PL" sz="2600" dirty="0" smtClean="0"/>
              <a:t> - </a:t>
            </a:r>
            <a:r>
              <a:rPr lang="pl-PL" sz="2600" dirty="0"/>
              <a:t>program służy do nadzorowania taboru na zajezdni, stanu realizacji zleconych zadań. Zasila w dane i odbiera je z urządzeń pokładowych zamontowanych na autobusach.</a:t>
            </a:r>
          </a:p>
          <a:p>
            <a:pPr lvl="0" algn="just"/>
            <a:r>
              <a:rPr lang="pl-PL" sz="2600" b="1" dirty="0" smtClean="0">
                <a:solidFill>
                  <a:srgbClr val="0070C0"/>
                </a:solidFill>
              </a:rPr>
              <a:t>CNR</a:t>
            </a:r>
            <a:r>
              <a:rPr lang="pl-PL" sz="2600" dirty="0"/>
              <a:t> </a:t>
            </a:r>
            <a:r>
              <a:rPr lang="pl-PL" sz="2600" b="1" dirty="0" smtClean="0">
                <a:solidFill>
                  <a:srgbClr val="0070C0"/>
                </a:solidFill>
              </a:rPr>
              <a:t>(CENTRUM NADZORU RUCHU) </a:t>
            </a:r>
            <a:r>
              <a:rPr lang="pl-PL" sz="2600" dirty="0" smtClean="0"/>
              <a:t>- </a:t>
            </a:r>
            <a:r>
              <a:rPr lang="pl-PL" sz="2600" dirty="0"/>
              <a:t>program wspomaga kompleksowe rozwiązanie umożliwiające wykonywanie zadań związanych z nadzorem flotą komunikacji miejskiej. Umożliwia wykrywanie wszelkich nieprawidłowości w realizacji zadań przewozowych, nadzór pojazdów wykonujących określone zadania na liniach, a także sterowanie urządzeniami przystankowymi informującymi pasażerów o odjazdach pojazdów. Dostarcza również informacji do </a:t>
            </a:r>
            <a:r>
              <a:rPr lang="pl-PL" sz="2600" dirty="0" smtClean="0"/>
              <a:t>zajezdni </a:t>
            </a:r>
            <a:r>
              <a:rPr lang="pl-PL" sz="2600" dirty="0"/>
              <a:t>o aktualnym stanie taboru.</a:t>
            </a:r>
          </a:p>
          <a:p>
            <a:endParaRPr lang="pl-PL" b="1" dirty="0">
              <a:solidFill>
                <a:srgbClr val="0070C0"/>
              </a:solidFill>
            </a:endParaRP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15</a:t>
            </a:fld>
            <a:endParaRPr lang="pl-PL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0125" y="3861048"/>
            <a:ext cx="3105891" cy="2237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828961"/>
            <a:ext cx="3067249" cy="2269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Symbol zastępczy zawartości 2"/>
          <p:cNvSpPr txBox="1">
            <a:spLocks/>
          </p:cNvSpPr>
          <p:nvPr/>
        </p:nvSpPr>
        <p:spPr>
          <a:xfrm>
            <a:off x="1610124" y="6098795"/>
            <a:ext cx="6533181" cy="540060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pl-PL" sz="1400" dirty="0" smtClean="0"/>
              <a:t>Fot. Monitor zamontowany na stanowisku dyspozytora, informujący poprzez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pl-PL" sz="1400" dirty="0" smtClean="0"/>
              <a:t>system GPS o aktualnym położeniu autobusów</a:t>
            </a:r>
            <a:endParaRPr lang="pl-PL" sz="1400" dirty="0"/>
          </a:p>
        </p:txBody>
      </p:sp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465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87294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43880" y="1412777"/>
            <a:ext cx="8229600" cy="2664296"/>
          </a:xfrm>
        </p:spPr>
        <p:txBody>
          <a:bodyPr/>
          <a:lstStyle/>
          <a:p>
            <a:pPr lvl="0" algn="just"/>
            <a:r>
              <a:rPr lang="pl-PL" sz="1600" b="1" dirty="0" smtClean="0">
                <a:solidFill>
                  <a:srgbClr val="0070C0"/>
                </a:solidFill>
              </a:rPr>
              <a:t>ROZKŁAD </a:t>
            </a:r>
            <a:r>
              <a:rPr lang="pl-PL" sz="1600" b="1" dirty="0">
                <a:solidFill>
                  <a:srgbClr val="0070C0"/>
                </a:solidFill>
              </a:rPr>
              <a:t>JAZDY </a:t>
            </a:r>
            <a:r>
              <a:rPr lang="pl-PL" sz="1600" dirty="0">
                <a:solidFill>
                  <a:prstClr val="black"/>
                </a:solidFill>
              </a:rPr>
              <a:t>- program służy do </a:t>
            </a:r>
            <a:r>
              <a:rPr lang="pl-PL" sz="1600" dirty="0" smtClean="0">
                <a:solidFill>
                  <a:prstClr val="black"/>
                </a:solidFill>
              </a:rPr>
              <a:t>tworzenia </a:t>
            </a:r>
            <a:r>
              <a:rPr lang="pl-PL" sz="1600" dirty="0">
                <a:solidFill>
                  <a:prstClr val="black"/>
                </a:solidFill>
              </a:rPr>
              <a:t>i edycji rozkładu jazdy dla przedsiębiorstwa komunikacyjnego wraz z wbudowaną obsługą zajezdni. W skład programu wchodzą następujące elementy: </a:t>
            </a:r>
            <a:r>
              <a:rPr lang="pl-PL" sz="1600" b="1" dirty="0">
                <a:solidFill>
                  <a:prstClr val="black"/>
                </a:solidFill>
              </a:rPr>
              <a:t>Rozkład Jazdy w Internecie</a:t>
            </a:r>
            <a:r>
              <a:rPr lang="pl-PL" sz="1600" dirty="0">
                <a:solidFill>
                  <a:prstClr val="black"/>
                </a:solidFill>
              </a:rPr>
              <a:t> – automatyczne generowanie rozkładu jazdy w postaci stron internetowych, w formacie HTML, zawierających informacje </a:t>
            </a:r>
            <a:r>
              <a:rPr lang="pl-PL" sz="1600" dirty="0" smtClean="0">
                <a:solidFill>
                  <a:prstClr val="black"/>
                </a:solidFill>
              </a:rPr>
              <a:t>                     o </a:t>
            </a:r>
            <a:r>
              <a:rPr lang="pl-PL" sz="1600" dirty="0">
                <a:solidFill>
                  <a:prstClr val="black"/>
                </a:solidFill>
              </a:rPr>
              <a:t>rozkładzie jazdy przedsiębiorstwa dla pasażerów. Każda osoba w dowolnym momencie może skorzystać z aplikacji na stronie internetowej MZK Sp. z o.o. w Ostrołęce </a:t>
            </a:r>
            <a:r>
              <a:rPr lang="pl-PL" sz="1600" dirty="0" smtClean="0">
                <a:solidFill>
                  <a:prstClr val="black"/>
                </a:solidFill>
              </a:rPr>
              <a:t>                               pn</a:t>
            </a:r>
            <a:r>
              <a:rPr lang="pl-PL" sz="1600" dirty="0">
                <a:solidFill>
                  <a:prstClr val="black"/>
                </a:solidFill>
              </a:rPr>
              <a:t>.: </a:t>
            </a:r>
            <a:r>
              <a:rPr lang="pl-PL" sz="1600" b="1" dirty="0">
                <a:solidFill>
                  <a:prstClr val="black"/>
                </a:solidFill>
              </a:rPr>
              <a:t>„KOMUNIKACJA ON-LINE”. </a:t>
            </a:r>
            <a:r>
              <a:rPr lang="pl-PL" sz="1600" dirty="0">
                <a:solidFill>
                  <a:prstClr val="black"/>
                </a:solidFill>
              </a:rPr>
              <a:t>Pozwala ona na zweryfikowanie aktualnego </a:t>
            </a:r>
            <a:r>
              <a:rPr lang="pl-PL" sz="1600" dirty="0" smtClean="0">
                <a:solidFill>
                  <a:prstClr val="black"/>
                </a:solidFill>
              </a:rPr>
              <a:t>położenia </a:t>
            </a:r>
            <a:r>
              <a:rPr lang="pl-PL" sz="1600" dirty="0">
                <a:solidFill>
                  <a:prstClr val="black"/>
                </a:solidFill>
              </a:rPr>
              <a:t>autobusu na danej linii oraz </a:t>
            </a:r>
            <a:r>
              <a:rPr lang="pl-PL" sz="1600" dirty="0" smtClean="0">
                <a:solidFill>
                  <a:prstClr val="black"/>
                </a:solidFill>
              </a:rPr>
              <a:t>rzeczywistego czasu odjazdu </a:t>
            </a:r>
            <a:r>
              <a:rPr lang="pl-PL" sz="1600" dirty="0">
                <a:solidFill>
                  <a:prstClr val="black"/>
                </a:solidFill>
              </a:rPr>
              <a:t>autobus </a:t>
            </a:r>
            <a:r>
              <a:rPr lang="pl-PL" sz="1600" dirty="0" smtClean="0">
                <a:solidFill>
                  <a:prstClr val="black"/>
                </a:solidFill>
              </a:rPr>
              <a:t>z </a:t>
            </a:r>
            <a:r>
              <a:rPr lang="pl-PL" sz="1600" dirty="0">
                <a:solidFill>
                  <a:prstClr val="black"/>
                </a:solidFill>
              </a:rPr>
              <a:t>danego przystanku.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16</a:t>
            </a:fld>
            <a:endParaRPr lang="pl-PL"/>
          </a:p>
        </p:txBody>
      </p:sp>
      <p:pic>
        <p:nvPicPr>
          <p:cNvPr id="1027" name="Picture 3" descr="\\OSK\skan\MZK\stare zdjęcia\20131205_1205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310" y="3573016"/>
            <a:ext cx="4178746" cy="2867085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ole tekstowe 1"/>
          <p:cNvSpPr txBox="1"/>
          <p:nvPr/>
        </p:nvSpPr>
        <p:spPr>
          <a:xfrm>
            <a:off x="5220072" y="4725144"/>
            <a:ext cx="345340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1600" dirty="0" smtClean="0"/>
              <a:t>Fot. Informacja on-</a:t>
            </a:r>
            <a:r>
              <a:rPr lang="pl-PL" sz="1600" dirty="0" err="1" smtClean="0"/>
              <a:t>line</a:t>
            </a:r>
            <a:r>
              <a:rPr lang="pl-PL" sz="1600" dirty="0" smtClean="0"/>
              <a:t> dla pasażerów </a:t>
            </a:r>
            <a:endParaRPr lang="pl-PL" sz="1600" dirty="0"/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488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8650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1" y="6165304"/>
            <a:ext cx="8025316" cy="36004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pl-PL" sz="1600" dirty="0" smtClean="0"/>
              <a:t>Fot. Aplikacja </a:t>
            </a:r>
            <a:r>
              <a:rPr lang="pl-PL" sz="1600" dirty="0" err="1" smtClean="0"/>
              <a:t>MyBus</a:t>
            </a:r>
            <a:r>
              <a:rPr lang="pl-PL" sz="1600" dirty="0" smtClean="0"/>
              <a:t> na </a:t>
            </a:r>
            <a:r>
              <a:rPr lang="pl-PL" sz="1600" dirty="0"/>
              <a:t>s</a:t>
            </a:r>
            <a:r>
              <a:rPr lang="pl-PL" sz="1600" dirty="0" smtClean="0"/>
              <a:t>martfon</a:t>
            </a:r>
            <a:endParaRPr lang="pl-PL" sz="16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>
          <a:xfrm>
            <a:off x="6584404" y="6381328"/>
            <a:ext cx="2133600" cy="365125"/>
          </a:xfrm>
        </p:spPr>
        <p:txBody>
          <a:bodyPr/>
          <a:lstStyle/>
          <a:p>
            <a:fld id="{24074C96-3360-43DA-B4B0-AD42E4E7045E}" type="slidenum">
              <a:rPr lang="pl-PL" smtClean="0"/>
              <a:t>17</a:t>
            </a:fld>
            <a:endParaRPr lang="pl-PL" dirty="0"/>
          </a:p>
        </p:txBody>
      </p:sp>
      <p:pic>
        <p:nvPicPr>
          <p:cNvPr id="6146" name="Picture 2" descr="\\OSK\skan\MZK\Nowy folder\20131129_13301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2706102"/>
            <a:ext cx="2709325" cy="331236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\\OSK\skan\MZK\Nowy folder\20131129_133039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8114" y="2714089"/>
            <a:ext cx="2470357" cy="331236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9" name="Picture 5" descr="\\OSK\skan\MZK\Nowy folder\20131129_133238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5656" y="2706101"/>
            <a:ext cx="2552687" cy="331236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Prostokąt 1"/>
          <p:cNvSpPr/>
          <p:nvPr/>
        </p:nvSpPr>
        <p:spPr>
          <a:xfrm>
            <a:off x="457200" y="1412776"/>
            <a:ext cx="82296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pl-PL" sz="1600" b="1" dirty="0">
                <a:solidFill>
                  <a:srgbClr val="0070C0"/>
                </a:solidFill>
              </a:rPr>
              <a:t>MY BUS (APLIKACJA </a:t>
            </a:r>
            <a:r>
              <a:rPr lang="pl-PL" sz="1600" b="1" dirty="0" smtClean="0">
                <a:solidFill>
                  <a:srgbClr val="0070C0"/>
                </a:solidFill>
              </a:rPr>
              <a:t>DO POBRANIA NA </a:t>
            </a:r>
            <a:r>
              <a:rPr lang="pl-PL" sz="1600" b="1" dirty="0">
                <a:solidFill>
                  <a:srgbClr val="0070C0"/>
                </a:solidFill>
              </a:rPr>
              <a:t>STRONIE INTERNETOWEJ) - </a:t>
            </a:r>
            <a:r>
              <a:rPr lang="pl-PL" sz="1600" dirty="0">
                <a:solidFill>
                  <a:prstClr val="black"/>
                </a:solidFill>
              </a:rPr>
              <a:t>d</a:t>
            </a:r>
            <a:r>
              <a:rPr lang="pl-PL" sz="1600" dirty="0" smtClean="0">
                <a:solidFill>
                  <a:prstClr val="black"/>
                </a:solidFill>
              </a:rPr>
              <a:t>armowa </a:t>
            </a:r>
            <a:r>
              <a:rPr lang="pl-PL" sz="1600" dirty="0">
                <a:solidFill>
                  <a:prstClr val="black"/>
                </a:solidFill>
              </a:rPr>
              <a:t>aplikacja umożliwiająca pasażerom  uzyskanie dostępu do najbardziej aktualnych informacji dotyczących komunikacji </a:t>
            </a:r>
            <a:r>
              <a:rPr lang="pl-PL" sz="1600" dirty="0" smtClean="0">
                <a:solidFill>
                  <a:prstClr val="black"/>
                </a:solidFill>
              </a:rPr>
              <a:t>miejskiej w </a:t>
            </a:r>
            <a:r>
              <a:rPr lang="pl-PL" sz="1600" dirty="0">
                <a:solidFill>
                  <a:prstClr val="black"/>
                </a:solidFill>
              </a:rPr>
              <a:t>Ostrołęce poprzez </a:t>
            </a:r>
            <a:r>
              <a:rPr lang="pl-PL" sz="1600" dirty="0" smtClean="0">
                <a:solidFill>
                  <a:prstClr val="black"/>
                </a:solidFill>
              </a:rPr>
              <a:t>smartfon z systemem Android. </a:t>
            </a:r>
            <a:r>
              <a:rPr lang="pl-PL" sz="1600" dirty="0">
                <a:solidFill>
                  <a:prstClr val="black"/>
                </a:solidFill>
              </a:rPr>
              <a:t>Aplikacja przede wszystkim ma na celu ułatwienie korzystania </a:t>
            </a:r>
            <a:r>
              <a:rPr lang="pl-PL" sz="1600" dirty="0" smtClean="0">
                <a:solidFill>
                  <a:prstClr val="black"/>
                </a:solidFill>
              </a:rPr>
              <a:t>z </a:t>
            </a:r>
            <a:r>
              <a:rPr lang="pl-PL" sz="1600" dirty="0">
                <a:solidFill>
                  <a:prstClr val="black"/>
                </a:solidFill>
              </a:rPr>
              <a:t>transportu miejskiego </a:t>
            </a:r>
            <a:r>
              <a:rPr lang="pl-PL" sz="1600" dirty="0" smtClean="0">
                <a:solidFill>
                  <a:prstClr val="black"/>
                </a:solidFill>
              </a:rPr>
              <a:t>                  w </a:t>
            </a:r>
            <a:r>
              <a:rPr lang="pl-PL" sz="1600" dirty="0">
                <a:solidFill>
                  <a:prstClr val="black"/>
                </a:solidFill>
              </a:rPr>
              <a:t>naszym mieście.</a:t>
            </a:r>
            <a:endParaRPr lang="pl-PL" sz="1600" b="1" dirty="0">
              <a:solidFill>
                <a:srgbClr val="0070C0"/>
              </a:solidFill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199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58423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18</a:t>
            </a:fld>
            <a:endParaRPr lang="pl-PL"/>
          </a:p>
        </p:txBody>
      </p:sp>
      <p:sp>
        <p:nvSpPr>
          <p:cNvPr id="2" name="Symbol zastępczy zawartości 1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604664"/>
          </a:xfrm>
        </p:spPr>
        <p:txBody>
          <a:bodyPr/>
          <a:lstStyle/>
          <a:p>
            <a:pPr lvl="0" algn="just"/>
            <a:r>
              <a:rPr lang="pl-PL" sz="1600" b="1" dirty="0">
                <a:solidFill>
                  <a:srgbClr val="0070C0"/>
                </a:solidFill>
              </a:rPr>
              <a:t>BILETY ELEKTRONICZNE</a:t>
            </a:r>
            <a:r>
              <a:rPr lang="pl-PL" sz="1600" dirty="0">
                <a:solidFill>
                  <a:srgbClr val="0070C0"/>
                </a:solidFill>
              </a:rPr>
              <a:t> </a:t>
            </a:r>
            <a:r>
              <a:rPr lang="pl-PL" sz="1600" dirty="0">
                <a:solidFill>
                  <a:prstClr val="black"/>
                </a:solidFill>
              </a:rPr>
              <a:t>– zestaw oprogramowania do realizacji zadań związanych                              z dystrybucją i rozliczeniem obrotu biletem elektronicznym.</a:t>
            </a:r>
          </a:p>
          <a:p>
            <a:endParaRPr lang="pl-PL" dirty="0"/>
          </a:p>
        </p:txBody>
      </p:sp>
      <p:pic>
        <p:nvPicPr>
          <p:cNvPr id="6" name="Picture 3" descr="C:\Users\Magda Borkowska\Desktop\WIATY\IMG_50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575" y="3429000"/>
            <a:ext cx="4022823" cy="259141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Prostokąt 6"/>
          <p:cNvSpPr/>
          <p:nvPr/>
        </p:nvSpPr>
        <p:spPr>
          <a:xfrm>
            <a:off x="4880410" y="3059668"/>
            <a:ext cx="352115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i="1" dirty="0"/>
              <a:t>Fot: Czytnik biletów </a:t>
            </a:r>
            <a:r>
              <a:rPr lang="pl-PL" i="1" dirty="0" smtClean="0"/>
              <a:t>elektronicznych</a:t>
            </a: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8" name="Picture 11" descr="\\OSK\skan\MZK\20131125_111936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22" y="2348880"/>
            <a:ext cx="4043959" cy="252043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Prostokąt 8"/>
          <p:cNvSpPr/>
          <p:nvPr/>
        </p:nvSpPr>
        <p:spPr>
          <a:xfrm>
            <a:off x="719483" y="4972526"/>
            <a:ext cx="36022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i="1" dirty="0" smtClean="0"/>
              <a:t>         Fot</a:t>
            </a:r>
            <a:r>
              <a:rPr lang="pl-PL" i="1" dirty="0"/>
              <a:t>: Ostrołęcka Karta </a:t>
            </a:r>
            <a:r>
              <a:rPr lang="pl-PL" i="1" dirty="0" smtClean="0"/>
              <a:t>Miejska</a:t>
            </a:r>
            <a:r>
              <a:rPr lang="pl-PL" dirty="0" smtClean="0"/>
              <a:t> </a:t>
            </a:r>
            <a:endParaRPr lang="pl-PL" dirty="0"/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8622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44889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57200" y="1412776"/>
            <a:ext cx="8229600" cy="994122"/>
          </a:xfrm>
        </p:spPr>
        <p:txBody>
          <a:bodyPr>
            <a:normAutofit fontScale="90000"/>
          </a:bodyPr>
          <a:lstStyle/>
          <a:p>
            <a:r>
              <a:rPr lang="pl-PL" sz="3200" b="1" dirty="0" smtClean="0">
                <a:solidFill>
                  <a:srgbClr val="0070C0"/>
                </a:solidFill>
              </a:rPr>
              <a:t>URZĄDZENIA ELEKTRONICZNE MONTOWANE </a:t>
            </a:r>
            <a:br>
              <a:rPr lang="pl-PL" sz="3200" b="1" dirty="0" smtClean="0">
                <a:solidFill>
                  <a:srgbClr val="0070C0"/>
                </a:solidFill>
              </a:rPr>
            </a:br>
            <a:r>
              <a:rPr lang="pl-PL" sz="3200" b="1" dirty="0" smtClean="0">
                <a:solidFill>
                  <a:srgbClr val="0070C0"/>
                </a:solidFill>
              </a:rPr>
              <a:t>W AUTOBUSACH:</a:t>
            </a:r>
            <a:endParaRPr lang="pl-PL" sz="3200" b="1" dirty="0">
              <a:solidFill>
                <a:srgbClr val="0070C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2564904"/>
            <a:ext cx="8229600" cy="4061048"/>
          </a:xfrm>
        </p:spPr>
        <p:txBody>
          <a:bodyPr>
            <a:normAutofit fontScale="92500" lnSpcReduction="10000"/>
          </a:bodyPr>
          <a:lstStyle/>
          <a:p>
            <a:pPr lvl="0" algn="just"/>
            <a:r>
              <a:rPr lang="pl-PL" sz="2200" b="1" i="1" dirty="0">
                <a:solidFill>
                  <a:prstClr val="black"/>
                </a:solidFill>
              </a:rPr>
              <a:t>Przycisk alarmowy </a:t>
            </a:r>
            <a:r>
              <a:rPr lang="pl-PL" sz="2200" i="1" dirty="0">
                <a:solidFill>
                  <a:prstClr val="black"/>
                </a:solidFill>
              </a:rPr>
              <a:t>(służący do powiadomienia dyspozytora </a:t>
            </a:r>
            <a:r>
              <a:rPr lang="pl-PL" sz="2200" i="1" dirty="0" smtClean="0">
                <a:solidFill>
                  <a:prstClr val="black"/>
                </a:solidFill>
              </a:rPr>
              <a:t>w </a:t>
            </a:r>
            <a:r>
              <a:rPr lang="pl-PL" sz="2200" i="1" dirty="0">
                <a:solidFill>
                  <a:prstClr val="black"/>
                </a:solidFill>
              </a:rPr>
              <a:t>sytuacji alarmowej</a:t>
            </a:r>
            <a:r>
              <a:rPr lang="pl-PL" sz="2200" i="1" dirty="0" smtClean="0">
                <a:solidFill>
                  <a:prstClr val="black"/>
                </a:solidFill>
              </a:rPr>
              <a:t>).</a:t>
            </a:r>
          </a:p>
          <a:p>
            <a:pPr marL="0" lvl="0" indent="0" algn="just">
              <a:buNone/>
            </a:pPr>
            <a:endParaRPr lang="pl-PL" sz="2200" i="1" dirty="0" smtClean="0"/>
          </a:p>
          <a:p>
            <a:pPr algn="just"/>
            <a:r>
              <a:rPr lang="pl-PL" sz="2200" b="1" i="1" dirty="0" smtClean="0"/>
              <a:t>Kasowniki KRG-6</a:t>
            </a:r>
            <a:r>
              <a:rPr lang="pl-PL" sz="2200" i="1" dirty="0" smtClean="0"/>
              <a:t>. Są to najnowszej </a:t>
            </a:r>
            <a:r>
              <a:rPr lang="pl-PL" sz="2200" i="1" dirty="0"/>
              <a:t>generacji </a:t>
            </a:r>
            <a:r>
              <a:rPr lang="pl-PL" sz="2200" i="1" dirty="0" smtClean="0"/>
              <a:t>kasowniki łączące funkcje </a:t>
            </a:r>
            <a:r>
              <a:rPr lang="pl-PL" sz="2200" i="1" dirty="0"/>
              <a:t>kasownika </a:t>
            </a:r>
            <a:r>
              <a:rPr lang="pl-PL" sz="2200" i="1" dirty="0" smtClean="0"/>
              <a:t>do </a:t>
            </a:r>
            <a:r>
              <a:rPr lang="pl-PL" sz="2200" i="1" dirty="0"/>
              <a:t>oznaczania biletów papierowych </a:t>
            </a:r>
            <a:r>
              <a:rPr lang="pl-PL" sz="2200" i="1" dirty="0" smtClean="0"/>
              <a:t>i </a:t>
            </a:r>
            <a:r>
              <a:rPr lang="pl-PL" sz="2200" i="1" dirty="0"/>
              <a:t>rejestracji biletów elektronicznych. </a:t>
            </a:r>
            <a:r>
              <a:rPr lang="pl-PL" sz="2200" i="1" dirty="0" smtClean="0"/>
              <a:t>Kasowniki są sterowane z </a:t>
            </a:r>
            <a:r>
              <a:rPr lang="pl-PL" sz="2200" i="1" dirty="0"/>
              <a:t>autokomputera. </a:t>
            </a:r>
            <a:endParaRPr lang="pl-PL" sz="2200" i="1" dirty="0" smtClean="0"/>
          </a:p>
          <a:p>
            <a:pPr marL="0" indent="0" algn="just">
              <a:buNone/>
            </a:pPr>
            <a:endParaRPr lang="pl-PL" sz="2200" i="1" dirty="0"/>
          </a:p>
          <a:p>
            <a:pPr marL="0" indent="0" algn="just">
              <a:buNone/>
            </a:pPr>
            <a:r>
              <a:rPr lang="pl-PL" sz="2200" i="1" dirty="0" smtClean="0"/>
              <a:t>	Po </a:t>
            </a:r>
            <a:r>
              <a:rPr lang="pl-PL" sz="2200" i="1" dirty="0"/>
              <a:t>włączeniu zasilania systemu kasownik otrzymuje </a:t>
            </a:r>
            <a:r>
              <a:rPr lang="pl-PL" sz="2200" i="1" dirty="0" smtClean="0"/>
              <a:t>z </a:t>
            </a:r>
            <a:r>
              <a:rPr lang="pl-PL" sz="2200" i="1" dirty="0"/>
              <a:t>autokomputera m.in</a:t>
            </a:r>
            <a:r>
              <a:rPr lang="pl-PL" sz="2200" i="1" dirty="0" smtClean="0"/>
              <a:t>.:</a:t>
            </a:r>
          </a:p>
          <a:p>
            <a:pPr algn="just">
              <a:buFontTx/>
              <a:buChar char="-"/>
            </a:pPr>
            <a:r>
              <a:rPr lang="pl-PL" sz="2200" i="1" dirty="0" smtClean="0"/>
              <a:t>tabele taryf</a:t>
            </a:r>
          </a:p>
          <a:p>
            <a:pPr algn="just">
              <a:buFontTx/>
              <a:buChar char="-"/>
            </a:pPr>
            <a:r>
              <a:rPr lang="pl-PL" sz="2200" i="1" dirty="0" smtClean="0"/>
              <a:t> </a:t>
            </a:r>
            <a:r>
              <a:rPr lang="pl-PL" sz="2200" i="1" dirty="0"/>
              <a:t>informacje o </a:t>
            </a:r>
            <a:r>
              <a:rPr lang="pl-PL" sz="2200" i="1" dirty="0" smtClean="0"/>
              <a:t>kursie</a:t>
            </a:r>
          </a:p>
          <a:p>
            <a:pPr algn="just">
              <a:buFontTx/>
              <a:buChar char="-"/>
            </a:pPr>
            <a:r>
              <a:rPr lang="pl-PL" sz="2200" i="1" dirty="0" smtClean="0"/>
              <a:t>„</a:t>
            </a:r>
            <a:r>
              <a:rPr lang="pl-PL" sz="2200" i="1" dirty="0"/>
              <a:t>czarną listę” </a:t>
            </a:r>
            <a:r>
              <a:rPr lang="pl-PL" sz="2200" i="1" dirty="0" smtClean="0"/>
              <a:t>kart</a:t>
            </a:r>
          </a:p>
          <a:p>
            <a:pPr algn="just">
              <a:buFontTx/>
              <a:buChar char="-"/>
            </a:pPr>
            <a:endParaRPr lang="pl-PL" i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19</a:t>
            </a:fld>
            <a:endParaRPr lang="pl-PL"/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8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4754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2060848"/>
            <a:ext cx="8229600" cy="3052936"/>
          </a:xfrm>
        </p:spPr>
        <p:txBody>
          <a:bodyPr>
            <a:normAutofit/>
          </a:bodyPr>
          <a:lstStyle/>
          <a:p>
            <a:pPr marL="0" lvl="0" indent="0" algn="just">
              <a:buNone/>
            </a:pPr>
            <a:r>
              <a:rPr lang="pl-PL" sz="1500" i="1" dirty="0" smtClean="0">
                <a:solidFill>
                  <a:prstClr val="black"/>
                </a:solidFill>
              </a:rPr>
              <a:t>	</a:t>
            </a:r>
            <a:r>
              <a:rPr lang="pl-PL" sz="2200" i="1" dirty="0" smtClean="0">
                <a:solidFill>
                  <a:prstClr val="black"/>
                </a:solidFill>
              </a:rPr>
              <a:t>Kasownik </a:t>
            </a:r>
            <a:r>
              <a:rPr lang="pl-PL" sz="2200" i="1" dirty="0">
                <a:solidFill>
                  <a:prstClr val="black"/>
                </a:solidFill>
              </a:rPr>
              <a:t>przesyła do autokomputera informacje </a:t>
            </a:r>
            <a:r>
              <a:rPr lang="pl-PL" sz="2200" i="1" dirty="0" smtClean="0">
                <a:solidFill>
                  <a:prstClr val="black"/>
                </a:solidFill>
              </a:rPr>
              <a:t>                                      o </a:t>
            </a:r>
            <a:r>
              <a:rPr lang="pl-PL" sz="2200" i="1" dirty="0">
                <a:solidFill>
                  <a:prstClr val="black"/>
                </a:solidFill>
              </a:rPr>
              <a:t>skasowanych biletach, indywidualne numery obsługiwanych kart i ich stan. Informacje te są przekazywane do systemu informatycznego MZK Spółka z o.o. poprzez podsystem wymiany informacji. Po zbliżeniu biletu do kasownika kasownik pobiera ilość punktów odpowiadającą zadeklarowanej taryfie i sygnalizuje pozostałą ilość punktów, ostrzega jeśli zostało na karcie mniej niż 5 skasowań oraz informuje o terminie ważności biletu (w przypadku karty terminowej</a:t>
            </a:r>
            <a:r>
              <a:rPr lang="pl-PL" sz="2200" i="1" dirty="0" smtClean="0">
                <a:solidFill>
                  <a:prstClr val="black"/>
                </a:solidFill>
              </a:rPr>
              <a:t>);</a:t>
            </a:r>
          </a:p>
          <a:p>
            <a:pPr marL="0" lvl="0" indent="0" algn="just">
              <a:buNone/>
            </a:pPr>
            <a:endParaRPr lang="pl-PL" sz="2200" i="1" dirty="0">
              <a:solidFill>
                <a:prstClr val="black"/>
              </a:solidFill>
            </a:endParaRPr>
          </a:p>
          <a:p>
            <a:pPr marL="0" indent="0">
              <a:buNone/>
            </a:pP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20</a:t>
            </a:fld>
            <a:endParaRPr lang="pl-PL"/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-1488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7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Obraz 9" descr="\\OSK\skan\MZK\Nowy folder\20131127_103444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9" r="14711"/>
          <a:stretch/>
        </p:blipFill>
        <p:spPr bwMode="auto">
          <a:xfrm>
            <a:off x="3112443" y="2564904"/>
            <a:ext cx="3528392" cy="332945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547664" y="5949280"/>
            <a:ext cx="5688632" cy="567380"/>
          </a:xfrm>
        </p:spPr>
        <p:txBody>
          <a:bodyPr>
            <a:noAutofit/>
          </a:bodyPr>
          <a:lstStyle/>
          <a:p>
            <a:pPr algn="ctr"/>
            <a:r>
              <a:rPr lang="pl-PL" sz="1600" b="0" i="1" dirty="0" smtClean="0">
                <a:latin typeface="+mn-lt"/>
              </a:rPr>
              <a:t>     Fot: Elektroniczne </a:t>
            </a:r>
            <a:r>
              <a:rPr lang="pl-PL" sz="1600" b="0" i="1" dirty="0">
                <a:latin typeface="+mn-lt"/>
              </a:rPr>
              <a:t>tablice dynamicznej </a:t>
            </a:r>
            <a:r>
              <a:rPr lang="pl-PL" sz="1600" b="0" i="1" dirty="0" smtClean="0">
                <a:latin typeface="+mn-lt"/>
              </a:rPr>
              <a:t>informacji </a:t>
            </a:r>
            <a:r>
              <a:rPr lang="pl-PL" sz="1600" b="0" i="1" dirty="0">
                <a:latin typeface="+mn-lt"/>
              </a:rPr>
              <a:t>pasażerskiej </a:t>
            </a:r>
            <a:r>
              <a:rPr lang="pl-PL" sz="1600" b="0" i="1" dirty="0" smtClean="0">
                <a:latin typeface="+mn-lt"/>
              </a:rPr>
              <a:t>umieszczone na zewnątrz autobusu</a:t>
            </a:r>
            <a:endParaRPr lang="pl-PL" sz="1600" b="0" dirty="0">
              <a:latin typeface="+mn-lt"/>
            </a:endParaRP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21</a:t>
            </a:fld>
            <a:endParaRPr lang="pl-PL"/>
          </a:p>
        </p:txBody>
      </p:sp>
      <p:pic>
        <p:nvPicPr>
          <p:cNvPr id="2050" name="Picture 2" descr="\\OSK\skan\MZK\20131126_09245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9949" y="2564904"/>
            <a:ext cx="2542494" cy="332945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Obraz 7" descr="\\OSK\skan\MZK\Nowy folder\20131127_10345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564903"/>
            <a:ext cx="2736304" cy="332945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Prostokąt 2"/>
          <p:cNvSpPr/>
          <p:nvPr/>
        </p:nvSpPr>
        <p:spPr>
          <a:xfrm>
            <a:off x="518864" y="1412776"/>
            <a:ext cx="844715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just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pl-PL" sz="2000" b="1" i="1" dirty="0">
                <a:solidFill>
                  <a:prstClr val="black"/>
                </a:solidFill>
              </a:rPr>
              <a:t>Elektroniczne tablice dynamicznej informacji pasażerskiej </a:t>
            </a:r>
            <a:r>
              <a:rPr lang="pl-PL" sz="2000" i="1" dirty="0">
                <a:solidFill>
                  <a:prstClr val="black"/>
                </a:solidFill>
              </a:rPr>
              <a:t>umieszczone wewnątrz autobusu i na zewnątrz (informacja głosowa i wizualna </a:t>
            </a:r>
            <a:r>
              <a:rPr lang="pl-PL" sz="2000" i="1" dirty="0" smtClean="0">
                <a:solidFill>
                  <a:prstClr val="black"/>
                </a:solidFill>
              </a:rPr>
              <a:t>                      dot</a:t>
            </a:r>
            <a:r>
              <a:rPr lang="pl-PL" sz="2000" i="1" dirty="0">
                <a:solidFill>
                  <a:prstClr val="black"/>
                </a:solidFill>
              </a:rPr>
              <a:t>. aktualnej linii, kierunku, następnego przystanku);</a:t>
            </a: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9178" y="6896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74941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043608" y="6021288"/>
            <a:ext cx="6768752" cy="720080"/>
          </a:xfrm>
        </p:spPr>
        <p:txBody>
          <a:bodyPr>
            <a:normAutofit fontScale="90000"/>
          </a:bodyPr>
          <a:lstStyle/>
          <a:p>
            <a:pPr algn="ctr"/>
            <a:r>
              <a:rPr lang="pl-PL" i="1" dirty="0"/>
              <a:t> </a:t>
            </a:r>
            <a:r>
              <a:rPr lang="pl-PL" i="1" dirty="0" smtClean="0"/>
              <a:t/>
            </a:r>
            <a:br>
              <a:rPr lang="pl-PL" i="1" dirty="0" smtClean="0"/>
            </a:br>
            <a:r>
              <a:rPr lang="pl-PL" i="1" dirty="0"/>
              <a:t/>
            </a:r>
            <a:br>
              <a:rPr lang="pl-PL" i="1" dirty="0"/>
            </a:br>
            <a:r>
              <a:rPr lang="pl-PL" i="1" dirty="0" smtClean="0"/>
              <a:t>F</a:t>
            </a:r>
            <a:r>
              <a:rPr lang="pl-PL" b="0" i="1" dirty="0" smtClean="0"/>
              <a:t>ot</a:t>
            </a:r>
            <a:r>
              <a:rPr lang="pl-PL" b="0" i="1" dirty="0"/>
              <a:t>: Elektroniczne tablice </a:t>
            </a:r>
            <a:r>
              <a:rPr lang="pl-PL" b="0" i="1" dirty="0" smtClean="0"/>
              <a:t>dynamicznej informacji </a:t>
            </a:r>
            <a:r>
              <a:rPr lang="pl-PL" b="0" i="1" dirty="0"/>
              <a:t>pasażerskiej umieszczone </a:t>
            </a:r>
            <a:r>
              <a:rPr lang="pl-PL" b="0" i="1" dirty="0" smtClean="0"/>
              <a:t>wewnątrz </a:t>
            </a:r>
            <a:r>
              <a:rPr lang="pl-PL" b="0" i="1" dirty="0"/>
              <a:t>autobusu</a:t>
            </a:r>
            <a:endParaRPr lang="pl-PL" b="0" dirty="0"/>
          </a:p>
        </p:txBody>
      </p:sp>
      <p:pic>
        <p:nvPicPr>
          <p:cNvPr id="6" name="Picture 3" descr="\\OSK\skan\MZK\20131126_093516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615" b="17615"/>
          <a:stretch>
            <a:fillRect/>
          </a:stretch>
        </p:blipFill>
        <p:spPr bwMode="auto">
          <a:xfrm>
            <a:off x="1123876" y="2022574"/>
            <a:ext cx="3450208" cy="279235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22</a:t>
            </a:fld>
            <a:endParaRPr lang="pl-PL"/>
          </a:p>
        </p:txBody>
      </p:sp>
      <p:pic>
        <p:nvPicPr>
          <p:cNvPr id="7" name="Obraz 6" descr="\\OSK\skan\MZK\Nowy folder\20131127_103518.jpg"/>
          <p:cNvPicPr/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012225"/>
            <a:ext cx="3207569" cy="398222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pic>
        <p:nvPicPr>
          <p:cNvPr id="8" name="Obraz 7" descr="\\OSK\skan\MZK\Nowy folder\20131127_103505.jpg"/>
          <p:cNvPicPr/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18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3876" y="3876103"/>
            <a:ext cx="3450208" cy="2118345"/>
          </a:xfrm>
          <a:prstGeom prst="rect">
            <a:avLst/>
          </a:prstGeom>
          <a:noFill/>
          <a:ln>
            <a:solidFill>
              <a:schemeClr val="tx1"/>
            </a:solidFill>
          </a:ln>
        </p:spPr>
      </p:pic>
      <p:sp>
        <p:nvSpPr>
          <p:cNvPr id="3" name="Prostokąt 2"/>
          <p:cNvSpPr/>
          <p:nvPr/>
        </p:nvSpPr>
        <p:spPr>
          <a:xfrm>
            <a:off x="323528" y="1357317"/>
            <a:ext cx="85011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pl-PL" sz="2000" b="1" i="1" dirty="0" smtClean="0">
                <a:solidFill>
                  <a:prstClr val="black"/>
                </a:solidFill>
              </a:rPr>
              <a:t>Elektroniczne tablice informacji pasażerskiej</a:t>
            </a:r>
            <a:endParaRPr lang="pl-PL" sz="2000" b="1" i="1" dirty="0">
              <a:solidFill>
                <a:prstClr val="black"/>
              </a:solidFill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9803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6659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79512" y="5373216"/>
            <a:ext cx="4320480" cy="792088"/>
          </a:xfrm>
        </p:spPr>
        <p:txBody>
          <a:bodyPr>
            <a:normAutofit/>
          </a:bodyPr>
          <a:lstStyle/>
          <a:p>
            <a:r>
              <a:rPr lang="pl-PL" b="0" i="1" dirty="0" smtClean="0"/>
              <a:t>Fot. Monitory informacyjne montowane w autobusach</a:t>
            </a:r>
            <a:endParaRPr lang="pl-PL" b="0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23</a:t>
            </a:fld>
            <a:endParaRPr lang="pl-PL"/>
          </a:p>
        </p:txBody>
      </p:sp>
      <p:pic>
        <p:nvPicPr>
          <p:cNvPr id="5122" name="Picture 2" descr="\\OSK\skan\MZK\Nowy folder\20131129_12260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3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045" y="2924944"/>
            <a:ext cx="4259965" cy="319497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\\OSK\skan\MZK\Nowy folder\20131129_122438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3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957" y="2060848"/>
            <a:ext cx="4170345" cy="312775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Prostokąt 2"/>
          <p:cNvSpPr/>
          <p:nvPr/>
        </p:nvSpPr>
        <p:spPr>
          <a:xfrm>
            <a:off x="251958" y="1298575"/>
            <a:ext cx="865437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pl-PL" sz="2000" b="1" i="1" dirty="0">
                <a:solidFill>
                  <a:prstClr val="black"/>
                </a:solidFill>
              </a:rPr>
              <a:t>Monitory </a:t>
            </a:r>
            <a:r>
              <a:rPr lang="pl-PL" sz="2000" b="1" i="1" dirty="0" smtClean="0">
                <a:solidFill>
                  <a:prstClr val="black"/>
                </a:solidFill>
              </a:rPr>
              <a:t>informacyjne </a:t>
            </a:r>
            <a:r>
              <a:rPr lang="pl-PL" sz="2000" b="1" i="1" dirty="0">
                <a:solidFill>
                  <a:prstClr val="black"/>
                </a:solidFill>
              </a:rPr>
              <a:t>(możliwość </a:t>
            </a:r>
            <a:r>
              <a:rPr lang="pl-PL" sz="2000" b="1" i="1" dirty="0" smtClean="0">
                <a:solidFill>
                  <a:prstClr val="black"/>
                </a:solidFill>
              </a:rPr>
              <a:t>prezentacji </a:t>
            </a:r>
            <a:r>
              <a:rPr lang="pl-PL" sz="2000" b="1" i="1" dirty="0">
                <a:solidFill>
                  <a:prstClr val="black"/>
                </a:solidFill>
              </a:rPr>
              <a:t>oferty Spółki);</a:t>
            </a:r>
          </a:p>
        </p:txBody>
      </p:sp>
      <p:pic>
        <p:nvPicPr>
          <p:cNvPr id="2355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725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00553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73857" y="1412776"/>
            <a:ext cx="8229600" cy="1008112"/>
          </a:xfrm>
        </p:spPr>
        <p:txBody>
          <a:bodyPr>
            <a:normAutofit/>
          </a:bodyPr>
          <a:lstStyle/>
          <a:p>
            <a:r>
              <a:rPr lang="pl-PL" sz="2400" b="1" dirty="0">
                <a:solidFill>
                  <a:srgbClr val="0070C0"/>
                </a:solidFill>
                <a:latin typeface="+mn-lt"/>
              </a:rPr>
              <a:t>PRZEWIDYWANE KORZYŚCI Z WDROŻENIA SYSTEMU OPARTEGO </a:t>
            </a:r>
            <a:r>
              <a:rPr lang="pl-PL" sz="2400" b="1" dirty="0" smtClean="0">
                <a:solidFill>
                  <a:srgbClr val="0070C0"/>
                </a:solidFill>
                <a:latin typeface="+mn-lt"/>
              </a:rPr>
              <a:t>               NA </a:t>
            </a:r>
            <a:r>
              <a:rPr lang="pl-PL" sz="2400" b="1" dirty="0">
                <a:solidFill>
                  <a:srgbClr val="0070C0"/>
                </a:solidFill>
                <a:latin typeface="+mn-lt"/>
              </a:rPr>
              <a:t>KARCIE </a:t>
            </a:r>
            <a:r>
              <a:rPr lang="pl-PL" sz="2400" b="1" dirty="0" smtClean="0">
                <a:solidFill>
                  <a:srgbClr val="0070C0"/>
                </a:solidFill>
                <a:latin typeface="+mn-lt"/>
              </a:rPr>
              <a:t>ELEKTRONICZNEJ:</a:t>
            </a:r>
            <a:endParaRPr lang="pl-PL" sz="4800" dirty="0">
              <a:solidFill>
                <a:srgbClr val="0070C0"/>
              </a:solidFill>
            </a:endParaRPr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2492896"/>
            <a:ext cx="8229600" cy="3960440"/>
          </a:xfrm>
        </p:spPr>
        <p:txBody>
          <a:bodyPr>
            <a:noAutofit/>
          </a:bodyPr>
          <a:lstStyle/>
          <a:p>
            <a:pPr algn="just"/>
            <a:r>
              <a:rPr lang="pl-PL" sz="1600" b="1" dirty="0" smtClean="0">
                <a:solidFill>
                  <a:srgbClr val="0070C0"/>
                </a:solidFill>
              </a:rPr>
              <a:t>Optymalizacja </a:t>
            </a:r>
            <a:r>
              <a:rPr lang="pl-PL" sz="1600" b="1" dirty="0">
                <a:solidFill>
                  <a:srgbClr val="0070C0"/>
                </a:solidFill>
              </a:rPr>
              <a:t>wykorzystania taboru.</a:t>
            </a:r>
            <a:r>
              <a:rPr lang="pl-PL" sz="1600" dirty="0">
                <a:solidFill>
                  <a:srgbClr val="0070C0"/>
                </a:solidFill>
              </a:rPr>
              <a:t> </a:t>
            </a:r>
            <a:r>
              <a:rPr lang="pl-PL" sz="1600" dirty="0"/>
              <a:t>Każdy pasażer korzystający z przejazdu, niezależnie czy korzysta z biletu normalnego, ulgowego, bądź bezpłatnego </a:t>
            </a:r>
            <a:r>
              <a:rPr lang="pl-PL" sz="1600" dirty="0" smtClean="0"/>
              <a:t>musi </a:t>
            </a:r>
            <a:r>
              <a:rPr lang="pl-PL" sz="1600" dirty="0"/>
              <a:t>odnotować swoją obecność w pojeździe. </a:t>
            </a:r>
            <a:r>
              <a:rPr lang="pl-PL" sz="1600" dirty="0" smtClean="0"/>
              <a:t>Pozwala </a:t>
            </a:r>
            <a:r>
              <a:rPr lang="pl-PL" sz="1600" dirty="0"/>
              <a:t>to precyzyjnie określić potoki pasażerskie na każdym odcinku linii </a:t>
            </a:r>
            <a:r>
              <a:rPr lang="pl-PL" sz="1600" dirty="0" smtClean="0"/>
              <a:t>                  w </a:t>
            </a:r>
            <a:r>
              <a:rPr lang="pl-PL" sz="1600" dirty="0"/>
              <a:t>czasie dnia, tygodnia, okresu wakacyjnego itp. W wyniku takich informacji </a:t>
            </a:r>
            <a:r>
              <a:rPr lang="pl-PL" sz="1600" dirty="0" smtClean="0"/>
              <a:t>optymalizowane są rozkłady </a:t>
            </a:r>
            <a:r>
              <a:rPr lang="pl-PL" sz="1600" dirty="0"/>
              <a:t>jazdy, potrzebne pojemności, a tym samym typy niezbędnych pojazdów</a:t>
            </a:r>
            <a:r>
              <a:rPr lang="pl-PL" sz="1600" dirty="0" smtClean="0"/>
              <a:t>.</a:t>
            </a:r>
            <a:r>
              <a:rPr lang="pl-PL" sz="1600" dirty="0"/>
              <a:t> </a:t>
            </a:r>
          </a:p>
          <a:p>
            <a:pPr algn="just"/>
            <a:r>
              <a:rPr lang="pl-PL" sz="1600" b="1" dirty="0" smtClean="0">
                <a:solidFill>
                  <a:srgbClr val="0070C0"/>
                </a:solidFill>
              </a:rPr>
              <a:t>Precyzyjne </a:t>
            </a:r>
            <a:r>
              <a:rPr lang="pl-PL" sz="1600" b="1" dirty="0">
                <a:solidFill>
                  <a:srgbClr val="0070C0"/>
                </a:solidFill>
              </a:rPr>
              <a:t>określenie wielkości nakładów finansowych na wykup przejazdów ulgowych,</a:t>
            </a:r>
            <a:r>
              <a:rPr lang="pl-PL" sz="1600" dirty="0">
                <a:solidFill>
                  <a:srgbClr val="0070C0"/>
                </a:solidFill>
              </a:rPr>
              <a:t> </a:t>
            </a:r>
            <a:r>
              <a:rPr lang="pl-PL" sz="1600" b="1" dirty="0">
                <a:solidFill>
                  <a:srgbClr val="0070C0"/>
                </a:solidFill>
              </a:rPr>
              <a:t>bezpłatnych itp.</a:t>
            </a:r>
            <a:r>
              <a:rPr lang="pl-PL" sz="1600" dirty="0">
                <a:solidFill>
                  <a:srgbClr val="0070C0"/>
                </a:solidFill>
              </a:rPr>
              <a:t> </a:t>
            </a:r>
            <a:r>
              <a:rPr lang="pl-PL" sz="1600" dirty="0" smtClean="0"/>
              <a:t>Oprogramowanie </a:t>
            </a:r>
            <a:r>
              <a:rPr lang="pl-PL" sz="1600" dirty="0"/>
              <a:t>umożliwia pełną rejestrację i podliczenie faktycznie wykorzystanych przez pasażerów przejazdów ulgowych</a:t>
            </a:r>
            <a:r>
              <a:rPr lang="pl-PL" sz="1600" dirty="0" smtClean="0"/>
              <a:t>.</a:t>
            </a:r>
            <a:r>
              <a:rPr lang="pl-PL" sz="1600" dirty="0"/>
              <a:t> </a:t>
            </a:r>
          </a:p>
          <a:p>
            <a:pPr algn="just"/>
            <a:r>
              <a:rPr lang="pl-PL" sz="1600" b="1" dirty="0" smtClean="0">
                <a:solidFill>
                  <a:srgbClr val="0070C0"/>
                </a:solidFill>
              </a:rPr>
              <a:t>Możliwość </a:t>
            </a:r>
            <a:r>
              <a:rPr lang="pl-PL" sz="1600" b="1" dirty="0">
                <a:solidFill>
                  <a:srgbClr val="0070C0"/>
                </a:solidFill>
              </a:rPr>
              <a:t>rozbudowania funkcji karty elektronicznej.</a:t>
            </a:r>
            <a:r>
              <a:rPr lang="pl-PL" sz="1600" dirty="0">
                <a:solidFill>
                  <a:srgbClr val="0070C0"/>
                </a:solidFill>
              </a:rPr>
              <a:t> </a:t>
            </a:r>
            <a:r>
              <a:rPr lang="pl-PL" sz="1600" dirty="0" smtClean="0"/>
              <a:t>Rozszerzeniem </a:t>
            </a:r>
            <a:r>
              <a:rPr lang="pl-PL" sz="1600" dirty="0"/>
              <a:t>funkcji karty elektronicznej może być jej zastosowanie np. na płatnych parkingach, basenach itp</a:t>
            </a:r>
            <a:r>
              <a:rPr lang="pl-PL" sz="1600" dirty="0" smtClean="0"/>
              <a:t>.</a:t>
            </a:r>
            <a:r>
              <a:rPr lang="pl-PL" sz="1600" b="1" dirty="0"/>
              <a:t> </a:t>
            </a:r>
            <a:endParaRPr lang="pl-PL" sz="1600" dirty="0"/>
          </a:p>
          <a:p>
            <a:pPr algn="just"/>
            <a:r>
              <a:rPr lang="pl-PL" sz="1600" b="1" dirty="0" smtClean="0">
                <a:solidFill>
                  <a:srgbClr val="0070C0"/>
                </a:solidFill>
              </a:rPr>
              <a:t>Elastyczność </a:t>
            </a:r>
            <a:r>
              <a:rPr lang="pl-PL" sz="1600" b="1" dirty="0">
                <a:solidFill>
                  <a:srgbClr val="0070C0"/>
                </a:solidFill>
              </a:rPr>
              <a:t>kształtowania opłaty za przejazd. </a:t>
            </a:r>
            <a:r>
              <a:rPr lang="pl-PL" sz="1600" dirty="0"/>
              <a:t>Karta elektroniczna daje możliwość zwiększenia wpływów ze sprzedaży biletów poprzez elastyczne stosowanie różnego rodzaju promocji, bonifikat, bonusów itp. </a:t>
            </a:r>
            <a:r>
              <a:rPr lang="pl-PL" sz="1600" dirty="0" smtClean="0"/>
              <a:t>(np</a:t>
            </a:r>
            <a:r>
              <a:rPr lang="pl-PL" sz="1600" dirty="0"/>
              <a:t>. wprowadzenie tańszego biletu stosowanego poza szczytem).</a:t>
            </a:r>
          </a:p>
          <a:p>
            <a:endParaRPr lang="pl-PL" sz="14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24</a:t>
            </a:fld>
            <a:endParaRPr lang="pl-PL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7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01800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25</a:t>
            </a:fld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501613" y="1700808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400" b="1" dirty="0" smtClean="0">
                <a:solidFill>
                  <a:srgbClr val="0070C0"/>
                </a:solidFill>
                <a:cs typeface="Times New Roman" panose="02020603050405020304" pitchFamily="18" charset="0"/>
              </a:rPr>
              <a:t>4. NABYCIE 6 SZT. TABLIC ELEKTRONICZNYCH, UMIESZCZONYCH NA PRZYSTANKACH  (BEZPOŚREDNIO POWIĄZANE                        Z URUCHOMIENIEM SYSTEMU MUNICOM.PREMIUM).</a:t>
            </a:r>
            <a:endParaRPr lang="pl-PL" sz="2400" b="1" dirty="0">
              <a:solidFill>
                <a:srgbClr val="0070C0"/>
              </a:solidFill>
              <a:cs typeface="Times New Roman" panose="02020603050405020304" pitchFamily="18" charset="0"/>
            </a:endParaRPr>
          </a:p>
        </p:txBody>
      </p:sp>
      <p:sp>
        <p:nvSpPr>
          <p:cNvPr id="7" name="Prostokąt 6"/>
          <p:cNvSpPr/>
          <p:nvPr/>
        </p:nvSpPr>
        <p:spPr>
          <a:xfrm>
            <a:off x="331937" y="3068960"/>
            <a:ext cx="856895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i="1" dirty="0" smtClean="0"/>
              <a:t>	Mając </a:t>
            </a:r>
            <a:r>
              <a:rPr lang="pl-PL" i="1" dirty="0"/>
              <a:t>na uwadze potrzeby osób korzystających z usług komunikacji miejskiej  oraz dostępność technologii telematycznych, stosowanych w </a:t>
            </a:r>
            <a:r>
              <a:rPr lang="pl-PL" i="1" dirty="0" smtClean="0"/>
              <a:t>branży, w 2012 r. </a:t>
            </a:r>
            <a:r>
              <a:rPr lang="pl-PL" i="1" dirty="0"/>
              <a:t>Spółka </a:t>
            </a:r>
            <a:r>
              <a:rPr lang="pl-PL" i="1" dirty="0" smtClean="0"/>
              <a:t>zakupiła elektroniczne </a:t>
            </a:r>
            <a:r>
              <a:rPr lang="pl-PL" i="1" dirty="0"/>
              <a:t>tablice informacyjne montowane na </a:t>
            </a:r>
            <a:r>
              <a:rPr lang="pl-PL" i="1" dirty="0" smtClean="0"/>
              <a:t>przystankach. Każda </a:t>
            </a:r>
            <a:r>
              <a:rPr lang="pl-PL" i="1" dirty="0"/>
              <a:t>tablica </a:t>
            </a:r>
            <a:r>
              <a:rPr lang="pl-PL" i="1" dirty="0" smtClean="0"/>
              <a:t>wyświetla: </a:t>
            </a:r>
          </a:p>
          <a:p>
            <a:pPr algn="just"/>
            <a:endParaRPr lang="pl-PL" i="1" dirty="0" smtClean="0"/>
          </a:p>
          <a:p>
            <a:pPr marL="285750" indent="-285750" algn="just">
              <a:buFontTx/>
              <a:buChar char="-"/>
            </a:pPr>
            <a:r>
              <a:rPr lang="pl-PL" i="1" dirty="0" smtClean="0"/>
              <a:t>informację </a:t>
            </a:r>
            <a:r>
              <a:rPr lang="pl-PL" i="1" dirty="0"/>
              <a:t>o linii  autobusu, </a:t>
            </a:r>
            <a:endParaRPr lang="pl-PL" i="1" dirty="0" smtClean="0"/>
          </a:p>
          <a:p>
            <a:pPr marL="285750" indent="-285750" algn="just">
              <a:buFontTx/>
              <a:buChar char="-"/>
            </a:pPr>
            <a:r>
              <a:rPr lang="pl-PL" i="1" dirty="0" smtClean="0"/>
              <a:t>jej </a:t>
            </a:r>
            <a:r>
              <a:rPr lang="pl-PL" i="1" dirty="0"/>
              <a:t>kierunku oraz oczekiwany czas przyjazdu/odjazdu autobusu, skorygowane o bieżące odchylenia pojazdu od rozkładu jazdy. </a:t>
            </a:r>
            <a:endParaRPr lang="pl-PL" i="1" dirty="0" smtClean="0"/>
          </a:p>
          <a:p>
            <a:pPr marL="285750" indent="-285750" algn="just">
              <a:buFontTx/>
              <a:buChar char="-"/>
            </a:pPr>
            <a:r>
              <a:rPr lang="pl-PL" i="1" dirty="0" smtClean="0"/>
              <a:t>tablice </a:t>
            </a:r>
            <a:r>
              <a:rPr lang="pl-PL" i="1" dirty="0"/>
              <a:t>posiadają też możliwość nadawania komunikatów głosowych odpowiadających prezentacji wyświetlanej aktualnie treści, co ma szczególne znaczenie dla osób niewidomych </a:t>
            </a:r>
            <a:r>
              <a:rPr lang="pl-PL" i="1" dirty="0" smtClean="0"/>
              <a:t>i </a:t>
            </a:r>
            <a:r>
              <a:rPr lang="pl-PL" i="1" dirty="0"/>
              <a:t>niedowidzących. </a:t>
            </a:r>
            <a:endParaRPr lang="pl-PL" i="1" dirty="0" smtClean="0"/>
          </a:p>
          <a:p>
            <a:pPr algn="just"/>
            <a:r>
              <a:rPr lang="pl-PL" i="1" dirty="0" smtClean="0"/>
              <a:t>	</a:t>
            </a:r>
            <a:endParaRPr lang="pl-PL" sz="1600" i="1" dirty="0"/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613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57102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26</a:t>
            </a:fld>
            <a:endParaRPr lang="pl-PL"/>
          </a:p>
        </p:txBody>
      </p:sp>
      <p:sp>
        <p:nvSpPr>
          <p:cNvPr id="6" name="Prostokąt 5"/>
          <p:cNvSpPr/>
          <p:nvPr/>
        </p:nvSpPr>
        <p:spPr>
          <a:xfrm>
            <a:off x="580728" y="1870373"/>
            <a:ext cx="8126560" cy="35702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endParaRPr lang="pl-PL" sz="2000" i="1" dirty="0" smtClean="0">
              <a:solidFill>
                <a:prstClr val="black"/>
              </a:solidFill>
            </a:endParaRPr>
          </a:p>
          <a:p>
            <a:pPr lvl="0" algn="just"/>
            <a:r>
              <a:rPr lang="pl-PL" sz="2000" i="1" dirty="0" smtClean="0">
                <a:solidFill>
                  <a:prstClr val="black"/>
                </a:solidFill>
              </a:rPr>
              <a:t>	Pasażerowie </a:t>
            </a:r>
            <a:r>
              <a:rPr lang="pl-PL" sz="2000" i="1" dirty="0">
                <a:solidFill>
                  <a:prstClr val="black"/>
                </a:solidFill>
              </a:rPr>
              <a:t>niedowidzący, posiadający specjalne piloty </a:t>
            </a:r>
            <a:r>
              <a:rPr lang="pl-PL" sz="2000" i="1" dirty="0" smtClean="0">
                <a:solidFill>
                  <a:prstClr val="black"/>
                </a:solidFill>
              </a:rPr>
              <a:t>(przekazane przez Spółkę </a:t>
            </a:r>
            <a:r>
              <a:rPr lang="pl-PL" sz="2000" i="1" dirty="0">
                <a:solidFill>
                  <a:prstClr val="black"/>
                </a:solidFill>
              </a:rPr>
              <a:t>do </a:t>
            </a:r>
            <a:r>
              <a:rPr lang="pl-PL" sz="2000" i="1" dirty="0" smtClean="0">
                <a:solidFill>
                  <a:prstClr val="black"/>
                </a:solidFill>
              </a:rPr>
              <a:t>miejscowego </a:t>
            </a:r>
            <a:r>
              <a:rPr lang="pl-PL" sz="2000" i="1" dirty="0">
                <a:solidFill>
                  <a:prstClr val="black"/>
                </a:solidFill>
              </a:rPr>
              <a:t>Polskiego Związku Niewidomych) mogą będąc </a:t>
            </a:r>
            <a:r>
              <a:rPr lang="pl-PL" sz="2000" i="1" dirty="0" smtClean="0">
                <a:solidFill>
                  <a:prstClr val="black"/>
                </a:solidFill>
              </a:rPr>
              <a:t>w </a:t>
            </a:r>
            <a:r>
              <a:rPr lang="pl-PL" sz="2000" i="1" dirty="0">
                <a:solidFill>
                  <a:prstClr val="black"/>
                </a:solidFill>
              </a:rPr>
              <a:t>odległości do 25 metrów od tablicy aktywować komunikaty głosowe. </a:t>
            </a:r>
            <a:endParaRPr lang="pl-PL" sz="2000" i="1" dirty="0" smtClean="0">
              <a:solidFill>
                <a:prstClr val="black"/>
              </a:solidFill>
            </a:endParaRPr>
          </a:p>
          <a:p>
            <a:pPr lvl="0" algn="just"/>
            <a:endParaRPr lang="pl-PL" sz="2000" i="1" dirty="0">
              <a:solidFill>
                <a:prstClr val="black"/>
              </a:solidFill>
            </a:endParaRPr>
          </a:p>
          <a:p>
            <a:pPr lvl="0" algn="just"/>
            <a:r>
              <a:rPr lang="pl-PL" sz="2000" i="1" dirty="0" smtClean="0">
                <a:solidFill>
                  <a:prstClr val="black"/>
                </a:solidFill>
              </a:rPr>
              <a:t>	Piloty </a:t>
            </a:r>
            <a:r>
              <a:rPr lang="pl-PL" sz="2000" i="1" dirty="0">
                <a:solidFill>
                  <a:prstClr val="black"/>
                </a:solidFill>
              </a:rPr>
              <a:t>działają także </a:t>
            </a:r>
            <a:r>
              <a:rPr lang="pl-PL" sz="2000" i="1" dirty="0" smtClean="0">
                <a:solidFill>
                  <a:prstClr val="black"/>
                </a:solidFill>
              </a:rPr>
              <a:t>w </a:t>
            </a:r>
            <a:r>
              <a:rPr lang="pl-PL" sz="2000" i="1" dirty="0">
                <a:solidFill>
                  <a:prstClr val="black"/>
                </a:solidFill>
              </a:rPr>
              <a:t>dowolnym autobusie – podczas postoju autobusu na przystanku uruchamiając aplikację pilotem niedowidzący może usłyszeć informację o numerze linii oraz kierunku do którego autobus zmierza. </a:t>
            </a:r>
            <a:endParaRPr lang="pl-PL" sz="2000" i="1" dirty="0" smtClean="0">
              <a:solidFill>
                <a:prstClr val="black"/>
              </a:solidFill>
            </a:endParaRPr>
          </a:p>
          <a:p>
            <a:pPr lvl="0" algn="just"/>
            <a:endParaRPr lang="pl-PL" i="1" dirty="0">
              <a:solidFill>
                <a:prstClr val="black"/>
              </a:solidFill>
            </a:endParaRPr>
          </a:p>
          <a:p>
            <a:pPr lvl="0" algn="ctr"/>
            <a:r>
              <a:rPr lang="pl-PL" sz="2800" b="1" i="1" dirty="0" smtClean="0">
                <a:solidFill>
                  <a:srgbClr val="0070C0"/>
                </a:solidFill>
              </a:rPr>
              <a:t>Wartość </a:t>
            </a:r>
            <a:r>
              <a:rPr lang="pl-PL" sz="2800" b="1" i="1" dirty="0">
                <a:solidFill>
                  <a:srgbClr val="0070C0"/>
                </a:solidFill>
              </a:rPr>
              <a:t>inwestycji: 655 tys. zł netto</a:t>
            </a:r>
            <a:endParaRPr lang="pl-PL" i="1" dirty="0">
              <a:solidFill>
                <a:prstClr val="black"/>
              </a:solid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960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08598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2216234" y="6207298"/>
            <a:ext cx="4642178" cy="294928"/>
          </a:xfrm>
        </p:spPr>
        <p:txBody>
          <a:bodyPr>
            <a:normAutofit lnSpcReduction="10000"/>
          </a:bodyPr>
          <a:lstStyle/>
          <a:p>
            <a:pPr algn="ctr"/>
            <a:r>
              <a:rPr lang="pl-PL" dirty="0"/>
              <a:t> </a:t>
            </a:r>
            <a:r>
              <a:rPr lang="pl-PL" i="1" dirty="0"/>
              <a:t>Fot. Elektroniczna tablica informacyjna</a:t>
            </a:r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>
          <a:xfrm>
            <a:off x="6546676" y="6237312"/>
            <a:ext cx="2133600" cy="365125"/>
          </a:xfrm>
        </p:spPr>
        <p:txBody>
          <a:bodyPr/>
          <a:lstStyle/>
          <a:p>
            <a:fld id="{24074C96-3360-43DA-B4B0-AD42E4E7045E}" type="slidenum">
              <a:rPr lang="pl-PL" smtClean="0"/>
              <a:t>27</a:t>
            </a:fld>
            <a:endParaRPr lang="pl-PL"/>
          </a:p>
        </p:txBody>
      </p:sp>
      <p:pic>
        <p:nvPicPr>
          <p:cNvPr id="2051" name="Picture 3" descr="C:\Users\Magda Borkowska\Desktop\MZK\IMG_20130310_16164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6234" y="1298575"/>
            <a:ext cx="4642178" cy="4896544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6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4904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7819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79301" y="1556792"/>
            <a:ext cx="8229600" cy="1296144"/>
          </a:xfrm>
        </p:spPr>
        <p:txBody>
          <a:bodyPr>
            <a:normAutofit fontScale="90000"/>
          </a:bodyPr>
          <a:lstStyle/>
          <a:p>
            <a:r>
              <a:rPr lang="pl-PL" sz="3100" b="1" dirty="0" smtClean="0">
                <a:solidFill>
                  <a:srgbClr val="0070C0"/>
                </a:solidFill>
                <a:cs typeface="Times New Roman" panose="02020603050405020304" pitchFamily="18" charset="0"/>
              </a:rPr>
              <a:t>5. KOMPLEKSOWA TERMOMODERNIZACJA BUDYNKU ADMINISTRACYJNO - WARSZTATOWEGO NA TERENIE ZAJEZDNI (</a:t>
            </a:r>
            <a:r>
              <a:rPr lang="pl-PL" sz="2700" b="1" dirty="0" smtClean="0">
                <a:solidFill>
                  <a:srgbClr val="0070C0"/>
                </a:solidFill>
              </a:rPr>
              <a:t>wartość </a:t>
            </a:r>
            <a:r>
              <a:rPr lang="pl-PL" sz="2700" b="1" dirty="0">
                <a:solidFill>
                  <a:srgbClr val="0070C0"/>
                </a:solidFill>
              </a:rPr>
              <a:t>inwestycji: </a:t>
            </a:r>
            <a:r>
              <a:rPr lang="pl-PL" sz="2700" b="1" dirty="0" smtClean="0">
                <a:solidFill>
                  <a:srgbClr val="0070C0"/>
                </a:solidFill>
              </a:rPr>
              <a:t>610 419,33 zł netto)</a:t>
            </a:r>
            <a:endParaRPr lang="pl-PL" sz="27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37418" y="3140968"/>
            <a:ext cx="8313365" cy="237626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l-PL" sz="2400" i="1" dirty="0" smtClean="0"/>
              <a:t>	W </a:t>
            </a:r>
            <a:r>
              <a:rPr lang="pl-PL" sz="2400" i="1" dirty="0"/>
              <a:t>okresie od kwietnia </a:t>
            </a:r>
            <a:r>
              <a:rPr lang="pl-PL" sz="2400" i="1" dirty="0" smtClean="0"/>
              <a:t>do </a:t>
            </a:r>
            <a:r>
              <a:rPr lang="pl-PL" sz="2400" i="1" dirty="0"/>
              <a:t>sierpnia </a:t>
            </a:r>
            <a:r>
              <a:rPr lang="pl-PL" sz="2400" i="1" dirty="0" smtClean="0"/>
              <a:t>2010 r</a:t>
            </a:r>
            <a:r>
              <a:rPr lang="pl-PL" sz="2400" i="1" dirty="0"/>
              <a:t>. Spółka zrealizowała inwestycję współfinansowaną </a:t>
            </a:r>
            <a:r>
              <a:rPr lang="pl-PL" sz="2400" i="1" dirty="0" smtClean="0"/>
              <a:t>ze </a:t>
            </a:r>
            <a:r>
              <a:rPr lang="pl-PL" sz="2400" i="1" dirty="0"/>
              <a:t>środków unijnych polegającą na remoncie elewacji i dachu budynku, mieszczącego stację obsługi samochodów, warsztat, pomieszczenia socjalne oraz część administracyjną Miejskiego Zakładu Komunikacji Spółka z o.o</a:t>
            </a:r>
            <a:r>
              <a:rPr lang="pl-PL" sz="2400" i="1" dirty="0" smtClean="0"/>
              <a:t>. w </a:t>
            </a:r>
            <a:r>
              <a:rPr lang="pl-PL" sz="2400" i="1" dirty="0"/>
              <a:t>Ostrołęce. 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28</a:t>
            </a:fld>
            <a:endParaRPr lang="pl-PL"/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864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62605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57200" y="1600200"/>
            <a:ext cx="8311952" cy="4525963"/>
          </a:xfrm>
        </p:spPr>
        <p:txBody>
          <a:bodyPr>
            <a:normAutofit fontScale="85000" lnSpcReduction="20000"/>
          </a:bodyPr>
          <a:lstStyle/>
          <a:p>
            <a:pPr marL="0" indent="0" algn="just">
              <a:buNone/>
            </a:pPr>
            <a:r>
              <a:rPr lang="pl-PL" sz="2200" i="1" dirty="0" smtClean="0">
                <a:solidFill>
                  <a:prstClr val="black"/>
                </a:solidFill>
              </a:rPr>
              <a:t>	Występujące </a:t>
            </a:r>
            <a:r>
              <a:rPr lang="pl-PL" sz="2200" i="1" dirty="0">
                <a:solidFill>
                  <a:prstClr val="black"/>
                </a:solidFill>
              </a:rPr>
              <a:t>wady technologiczne, </a:t>
            </a:r>
            <a:r>
              <a:rPr lang="pl-PL" sz="2200" i="1" dirty="0" smtClean="0">
                <a:solidFill>
                  <a:prstClr val="black"/>
                </a:solidFill>
              </a:rPr>
              <a:t>niewystarczające warunki                           do zapewnienia standardowego komfortu pracy oraz relatywnie wysokie koszty bieżące utrzymania obiekty spowodowały konieczność </a:t>
            </a:r>
            <a:r>
              <a:rPr lang="pl-PL" sz="2200" i="1" dirty="0">
                <a:solidFill>
                  <a:prstClr val="black"/>
                </a:solidFill>
              </a:rPr>
              <a:t>przeprowadzenia termomodernizacji oraz wykonania innych robót, obejmujących m.in</a:t>
            </a:r>
            <a:r>
              <a:rPr lang="pl-PL" sz="2200" i="1" dirty="0" smtClean="0">
                <a:solidFill>
                  <a:prstClr val="black"/>
                </a:solidFill>
              </a:rPr>
              <a:t>.:</a:t>
            </a:r>
          </a:p>
          <a:p>
            <a:pPr marL="0" indent="0" algn="just">
              <a:buNone/>
            </a:pPr>
            <a:endParaRPr lang="pl-PL" sz="2200" i="1" dirty="0" smtClean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pl-PL" sz="2200" i="1" dirty="0" smtClean="0">
                <a:solidFill>
                  <a:prstClr val="black"/>
                </a:solidFill>
              </a:rPr>
              <a:t>zadaszenie </a:t>
            </a:r>
            <a:r>
              <a:rPr lang="pl-PL" sz="2200" i="1" dirty="0">
                <a:solidFill>
                  <a:prstClr val="black"/>
                </a:solidFill>
              </a:rPr>
              <a:t>czterech wejść do budynku</a:t>
            </a:r>
            <a:r>
              <a:rPr lang="pl-PL" sz="2200" b="1" i="1" dirty="0">
                <a:solidFill>
                  <a:prstClr val="black"/>
                </a:solidFill>
              </a:rPr>
              <a:t>, </a:t>
            </a:r>
            <a:endParaRPr lang="pl-PL" sz="2200" b="1" i="1" dirty="0" smtClean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pl-PL" sz="2200" i="1" dirty="0">
                <a:solidFill>
                  <a:prstClr val="black"/>
                </a:solidFill>
              </a:rPr>
              <a:t>z</a:t>
            </a:r>
            <a:r>
              <a:rPr lang="pl-PL" sz="2200" i="1" dirty="0" smtClean="0">
                <a:solidFill>
                  <a:prstClr val="black"/>
                </a:solidFill>
              </a:rPr>
              <a:t>adaszenie</a:t>
            </a:r>
            <a:r>
              <a:rPr lang="pl-PL" sz="2200" b="1" i="1" dirty="0" smtClean="0">
                <a:solidFill>
                  <a:prstClr val="black"/>
                </a:solidFill>
              </a:rPr>
              <a:t> </a:t>
            </a:r>
            <a:r>
              <a:rPr lang="pl-PL" sz="2200" i="1" dirty="0" smtClean="0">
                <a:solidFill>
                  <a:prstClr val="black"/>
                </a:solidFill>
              </a:rPr>
              <a:t>części </a:t>
            </a:r>
            <a:r>
              <a:rPr lang="pl-PL" sz="2200" i="1" dirty="0">
                <a:solidFill>
                  <a:prstClr val="black"/>
                </a:solidFill>
              </a:rPr>
              <a:t>administracyjnej, </a:t>
            </a:r>
            <a:endParaRPr lang="pl-PL" sz="2200" i="1" dirty="0" smtClean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pl-PL" sz="2200" i="1" dirty="0" smtClean="0">
                <a:solidFill>
                  <a:prstClr val="black"/>
                </a:solidFill>
              </a:rPr>
              <a:t>wymiana </a:t>
            </a:r>
            <a:r>
              <a:rPr lang="pl-PL" sz="2200" i="1" dirty="0">
                <a:solidFill>
                  <a:prstClr val="black"/>
                </a:solidFill>
              </a:rPr>
              <a:t>zewnętrznej stolarki okiennej</a:t>
            </a:r>
            <a:r>
              <a:rPr lang="pl-PL" sz="2200" b="1" i="1" dirty="0">
                <a:solidFill>
                  <a:prstClr val="black"/>
                </a:solidFill>
              </a:rPr>
              <a:t>, </a:t>
            </a:r>
            <a:endParaRPr lang="pl-PL" sz="2200" b="1" i="1" dirty="0" smtClean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pl-PL" sz="2200" i="1" dirty="0" smtClean="0">
                <a:solidFill>
                  <a:prstClr val="black"/>
                </a:solidFill>
              </a:rPr>
              <a:t>wymiana </a:t>
            </a:r>
            <a:r>
              <a:rPr lang="pl-PL" sz="2200" i="1" dirty="0">
                <a:solidFill>
                  <a:prstClr val="black"/>
                </a:solidFill>
              </a:rPr>
              <a:t>zewnętrznej stolarki drzwiowej</a:t>
            </a:r>
            <a:r>
              <a:rPr lang="pl-PL" sz="2200" b="1" i="1" dirty="0">
                <a:solidFill>
                  <a:prstClr val="black"/>
                </a:solidFill>
              </a:rPr>
              <a:t>, </a:t>
            </a:r>
            <a:endParaRPr lang="pl-PL" sz="2200" b="1" i="1" dirty="0" smtClean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pl-PL" sz="2200" i="1" dirty="0" smtClean="0">
                <a:solidFill>
                  <a:prstClr val="black"/>
                </a:solidFill>
              </a:rPr>
              <a:t>izolacja </a:t>
            </a:r>
            <a:r>
              <a:rPr lang="pl-PL" sz="2200" i="1" dirty="0">
                <a:solidFill>
                  <a:prstClr val="black"/>
                </a:solidFill>
              </a:rPr>
              <a:t>termiczna elewacji</a:t>
            </a:r>
            <a:r>
              <a:rPr lang="pl-PL" sz="2200" b="1" i="1" dirty="0">
                <a:solidFill>
                  <a:prstClr val="black"/>
                </a:solidFill>
              </a:rPr>
              <a:t>, </a:t>
            </a:r>
            <a:endParaRPr lang="pl-PL" sz="2200" b="1" i="1" dirty="0" smtClean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pl-PL" sz="2200" i="1" dirty="0" smtClean="0">
                <a:solidFill>
                  <a:prstClr val="black"/>
                </a:solidFill>
              </a:rPr>
              <a:t>izolacja </a:t>
            </a:r>
            <a:r>
              <a:rPr lang="pl-PL" sz="2200" i="1" dirty="0">
                <a:solidFill>
                  <a:prstClr val="black"/>
                </a:solidFill>
              </a:rPr>
              <a:t>termiczna stropodachu</a:t>
            </a:r>
            <a:r>
              <a:rPr lang="pl-PL" sz="2200" b="1" i="1" dirty="0">
                <a:solidFill>
                  <a:prstClr val="black"/>
                </a:solidFill>
              </a:rPr>
              <a:t>, </a:t>
            </a:r>
            <a:endParaRPr lang="pl-PL" sz="2200" b="1" i="1" dirty="0" smtClean="0">
              <a:solidFill>
                <a:prstClr val="black"/>
              </a:solidFill>
            </a:endParaRPr>
          </a:p>
          <a:p>
            <a:pPr algn="just">
              <a:buFontTx/>
              <a:buChar char="-"/>
            </a:pPr>
            <a:r>
              <a:rPr lang="pl-PL" sz="2200" i="1" dirty="0" smtClean="0">
                <a:solidFill>
                  <a:prstClr val="black"/>
                </a:solidFill>
              </a:rPr>
              <a:t>uzupełnienie </a:t>
            </a:r>
            <a:r>
              <a:rPr lang="pl-PL" sz="2200" i="1" dirty="0">
                <a:solidFill>
                  <a:prstClr val="black"/>
                </a:solidFill>
              </a:rPr>
              <a:t>instalacji ochrony odgromowej</a:t>
            </a:r>
            <a:r>
              <a:rPr lang="pl-PL" sz="2200" b="1" i="1" dirty="0">
                <a:solidFill>
                  <a:prstClr val="black"/>
                </a:solidFill>
              </a:rPr>
              <a:t>. </a:t>
            </a:r>
            <a:endParaRPr lang="pl-PL" sz="2200" b="1" i="1" dirty="0" smtClean="0">
              <a:solidFill>
                <a:prstClr val="black"/>
              </a:solidFill>
            </a:endParaRPr>
          </a:p>
          <a:p>
            <a:pPr marL="0" indent="0" algn="just">
              <a:buNone/>
            </a:pPr>
            <a:endParaRPr lang="pl-PL" sz="2200" b="1" i="1" dirty="0">
              <a:solidFill>
                <a:prstClr val="black"/>
              </a:solidFill>
            </a:endParaRPr>
          </a:p>
          <a:p>
            <a:pPr marL="0" indent="0" algn="just">
              <a:buNone/>
            </a:pPr>
            <a:r>
              <a:rPr lang="pl-PL" sz="2200" i="1" dirty="0" smtClean="0">
                <a:solidFill>
                  <a:prstClr val="black"/>
                </a:solidFill>
              </a:rPr>
              <a:t>	W </a:t>
            </a:r>
            <a:r>
              <a:rPr lang="pl-PL" sz="2200" i="1" dirty="0">
                <a:solidFill>
                  <a:prstClr val="black"/>
                </a:solidFill>
              </a:rPr>
              <a:t>ramach przedmiotowego działania wymieniono również instalacje C.O. </a:t>
            </a:r>
            <a:r>
              <a:rPr lang="pl-PL" sz="2200" i="1" dirty="0" smtClean="0">
                <a:solidFill>
                  <a:prstClr val="black"/>
                </a:solidFill>
              </a:rPr>
              <a:t>w </a:t>
            </a:r>
            <a:r>
              <a:rPr lang="pl-PL" sz="2200" i="1" dirty="0">
                <a:solidFill>
                  <a:prstClr val="black"/>
                </a:solidFill>
              </a:rPr>
              <a:t>budynku administracyjno - warsztatowym.</a:t>
            </a:r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29</a:t>
            </a:fld>
            <a:endParaRPr lang="pl-PL"/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257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926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l-PL"/>
          </a:p>
        </p:txBody>
      </p:sp>
      <p:pic>
        <p:nvPicPr>
          <p:cNvPr id="5125" name="Picture 5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74129" y="1620500"/>
            <a:ext cx="3133775" cy="235033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30</a:t>
            </a:fld>
            <a:endParaRPr lang="pl-PL"/>
          </a:p>
        </p:txBody>
      </p:sp>
      <p:pic>
        <p:nvPicPr>
          <p:cNvPr id="5129" name="Picture 9" descr="C:\Users\Magda Borkowska\Desktop\MZK\PANO_20130514_123059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" r="207"/>
          <a:stretch/>
        </p:blipFill>
        <p:spPr bwMode="auto">
          <a:xfrm>
            <a:off x="500821" y="4077072"/>
            <a:ext cx="8031619" cy="234543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Prostokąt 4"/>
          <p:cNvSpPr/>
          <p:nvPr/>
        </p:nvSpPr>
        <p:spPr>
          <a:xfrm>
            <a:off x="6953175" y="1628799"/>
            <a:ext cx="1584176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i="1" dirty="0"/>
              <a:t>Fot. Elewacja frontowa budynku zajezdni MZK Spółka z o.o. </a:t>
            </a:r>
            <a:r>
              <a:rPr lang="pl-PL" sz="1400" i="1" dirty="0" smtClean="0"/>
              <a:t>                  w </a:t>
            </a:r>
            <a:r>
              <a:rPr lang="pl-PL" sz="1400" i="1" dirty="0"/>
              <a:t>Ostrołęce, część administracyjna. Stan przed remontem na </a:t>
            </a:r>
            <a:r>
              <a:rPr lang="pl-PL" sz="1400" i="1" dirty="0" smtClean="0"/>
              <a:t>01.04.2010 r</a:t>
            </a:r>
            <a:r>
              <a:rPr lang="pl-PL" sz="1400" i="1" dirty="0"/>
              <a:t>.</a:t>
            </a:r>
            <a:endParaRPr lang="pl-PL" sz="1400" dirty="0"/>
          </a:p>
        </p:txBody>
      </p:sp>
      <p:sp>
        <p:nvSpPr>
          <p:cNvPr id="6" name="Prostokąt 5"/>
          <p:cNvSpPr/>
          <p:nvPr/>
        </p:nvSpPr>
        <p:spPr>
          <a:xfrm>
            <a:off x="485988" y="6422508"/>
            <a:ext cx="8031619" cy="3077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1400" i="1" dirty="0"/>
              <a:t>Fot: Elewacja frontowa budynku zajezdni MZK Spółka z o.o. w Ostrołęce po remoncie, część administracyjna. </a:t>
            </a:r>
            <a:endParaRPr lang="pl-PL" sz="1400" dirty="0">
              <a:effectLst/>
            </a:endParaRPr>
          </a:p>
        </p:txBody>
      </p:sp>
      <p:pic>
        <p:nvPicPr>
          <p:cNvPr id="1026" name="Picture 2" descr="\\OSK\skan\MZK\stare zdjęcia\IMG_259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9912" y="1628799"/>
            <a:ext cx="3096343" cy="2322171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22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66651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298575"/>
            <a:ext cx="8229600" cy="1728192"/>
          </a:xfrm>
        </p:spPr>
        <p:txBody>
          <a:bodyPr>
            <a:noAutofit/>
          </a:bodyPr>
          <a:lstStyle/>
          <a:p>
            <a:r>
              <a:rPr lang="pl-PL" sz="2800" b="1" dirty="0" smtClean="0">
                <a:solidFill>
                  <a:srgbClr val="0070C0"/>
                </a:solidFill>
                <a:cs typeface="Times New Roman" panose="02020603050405020304" pitchFamily="18" charset="0"/>
              </a:rPr>
              <a:t>6.  NABYCIE SYSTEMU MONITORUJĄCEGO NA POTRZEBY OBIEKTU MIEJSKIEGO ZAKŁADU KOMUNIKACJI SPÓŁKA Z O.O. W OSTROŁĘCE              (</a:t>
            </a:r>
            <a:r>
              <a:rPr lang="pl-PL" sz="2800" b="1" dirty="0" smtClean="0">
                <a:solidFill>
                  <a:srgbClr val="0070C0"/>
                </a:solidFill>
              </a:rPr>
              <a:t>wartość </a:t>
            </a:r>
            <a:r>
              <a:rPr lang="pl-PL" sz="2800" b="1" dirty="0">
                <a:solidFill>
                  <a:srgbClr val="0070C0"/>
                </a:solidFill>
              </a:rPr>
              <a:t>inwestycji: </a:t>
            </a:r>
            <a:r>
              <a:rPr lang="pl-PL" sz="2800" b="1" dirty="0" smtClean="0">
                <a:solidFill>
                  <a:srgbClr val="0070C0"/>
                </a:solidFill>
              </a:rPr>
              <a:t>35 270,00zł netto)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95536" y="3212976"/>
            <a:ext cx="8352928" cy="3096344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pl-PL" sz="2800" i="1" dirty="0" smtClean="0"/>
              <a:t>	W </a:t>
            </a:r>
            <a:r>
              <a:rPr lang="pl-PL" sz="2800" i="1" dirty="0"/>
              <a:t>IV kwartale </a:t>
            </a:r>
            <a:r>
              <a:rPr lang="pl-PL" sz="2800" i="1" dirty="0" smtClean="0"/>
              <a:t>2009 r</a:t>
            </a:r>
            <a:r>
              <a:rPr lang="pl-PL" sz="2800" i="1" dirty="0"/>
              <a:t>. Spółka zakupiła system monitoringu wizyjnego. </a:t>
            </a:r>
            <a:r>
              <a:rPr lang="pl-PL" sz="2800" i="1" dirty="0" smtClean="0"/>
              <a:t>Celem właściwego zabezpieczenia terenu Firmy, </a:t>
            </a:r>
            <a:r>
              <a:rPr lang="pl-PL" sz="2800" i="1" dirty="0"/>
              <a:t>Spółka nabyła wraz z usługą montażu specjalistyczny sprzęt, m.in. 12 kamer dualnych zewnętrznych, 2 kamery kolorowe zewnętrzne, 3 kamery kolorowe wewnętrzne, centralę alarmową, czujniki ruchu, czujnik </a:t>
            </a:r>
            <a:r>
              <a:rPr lang="pl-PL" sz="2800" i="1" dirty="0" smtClean="0"/>
              <a:t>przeciwpożarowy, </a:t>
            </a:r>
            <a:r>
              <a:rPr lang="pl-PL" sz="2800" i="1" dirty="0"/>
              <a:t>pilot antynapadowy.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31</a:t>
            </a:fld>
            <a:endParaRPr lang="pl-PL"/>
          </a:p>
        </p:txBody>
      </p:sp>
      <p:pic>
        <p:nvPicPr>
          <p:cNvPr id="317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7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525943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982742" y="4293096"/>
            <a:ext cx="3486084" cy="1440160"/>
          </a:xfrm>
        </p:spPr>
        <p:txBody>
          <a:bodyPr>
            <a:normAutofit fontScale="90000"/>
          </a:bodyPr>
          <a:lstStyle/>
          <a:p>
            <a:r>
              <a:rPr lang="pl-PL" b="0" i="1" dirty="0"/>
              <a:t>Fot. Monitoring wizyjny </a:t>
            </a:r>
            <a:r>
              <a:rPr lang="pl-PL" b="0" i="1" dirty="0" smtClean="0"/>
              <a:t>                 (kamery </a:t>
            </a:r>
            <a:r>
              <a:rPr lang="pl-PL" b="0" i="1" dirty="0"/>
              <a:t>umieszczone wewnątrz </a:t>
            </a:r>
            <a:r>
              <a:rPr lang="pl-PL" b="0" i="1" dirty="0" smtClean="0"/>
              <a:t>              i </a:t>
            </a:r>
            <a:r>
              <a:rPr lang="pl-PL" b="0" i="1" dirty="0"/>
              <a:t>na zewnątrz budynku MZK Spółka </a:t>
            </a:r>
            <a:r>
              <a:rPr lang="pl-PL" b="0" i="1" dirty="0" smtClean="0"/>
              <a:t>                 z </a:t>
            </a:r>
            <a:r>
              <a:rPr lang="pl-PL" b="0" i="1" dirty="0"/>
              <a:t>o.o. </a:t>
            </a:r>
            <a:r>
              <a:rPr lang="pl-PL" b="0" i="1" dirty="0" smtClean="0"/>
              <a:t>w Ostrołęce)</a:t>
            </a:r>
            <a:endParaRPr lang="pl-PL" b="0" dirty="0"/>
          </a:p>
        </p:txBody>
      </p:sp>
      <p:pic>
        <p:nvPicPr>
          <p:cNvPr id="6147" name="Picture 3" descr="C:\Users\Magda Borkowska\Desktop\foto kamery\K1024_IMG_20130523_090709.JPG"/>
          <p:cNvPicPr>
            <a:picLocks noGrp="1" noChangeAspect="1" noChangeArrowheads="1"/>
          </p:cNvPicPr>
          <p:nvPr>
            <p:ph type="pic"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4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2534" y="1340768"/>
            <a:ext cx="3600400" cy="262134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32</a:t>
            </a:fld>
            <a:endParaRPr lang="pl-PL" dirty="0"/>
          </a:p>
        </p:txBody>
      </p:sp>
      <p:pic>
        <p:nvPicPr>
          <p:cNvPr id="6149" name="Picture 5" descr="C:\Users\Magda Borkowska\Desktop\foto kamery\K1024_IMG_20130523_090849.JPG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3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340768"/>
            <a:ext cx="3541003" cy="2590998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C:\Users\Magda Borkowska\Desktop\foto kamery\K1024_IMG_20130523_090630.JPG"/>
          <p:cNvPicPr>
            <a:picLocks noChangeAspect="1" noChangeArrowheads="1"/>
          </p:cNvPicPr>
          <p:nvPr/>
        </p:nvPicPr>
        <p:blipFill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7238" y="4149080"/>
            <a:ext cx="3605046" cy="2472853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770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237" y="6474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9823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628800"/>
            <a:ext cx="8229600" cy="1440160"/>
          </a:xfrm>
        </p:spPr>
        <p:txBody>
          <a:bodyPr>
            <a:noAutofit/>
          </a:bodyPr>
          <a:lstStyle/>
          <a:p>
            <a:r>
              <a:rPr lang="pl-PL" sz="2400" b="1" dirty="0" smtClean="0">
                <a:solidFill>
                  <a:srgbClr val="0070C0"/>
                </a:solidFill>
                <a:cs typeface="Times New Roman" panose="02020603050405020304" pitchFamily="18" charset="0"/>
              </a:rPr>
              <a:t>7.  PRZEBUDOWA DWÓCH ZJAZDÓW Z ULICY KOŁOBRZESKIEJ NA TEREN BAZY MIEJSKIEGO ZAKŁADU KOMUNIKACJI SP. Z O.O. ORAZ OGRODZENIA (</a:t>
            </a:r>
            <a:r>
              <a:rPr lang="pl-PL" sz="2400" b="1" dirty="0" smtClean="0">
                <a:solidFill>
                  <a:srgbClr val="0070C0"/>
                </a:solidFill>
              </a:rPr>
              <a:t>wartość </a:t>
            </a:r>
            <a:r>
              <a:rPr lang="pl-PL" sz="2400" b="1" dirty="0">
                <a:solidFill>
                  <a:srgbClr val="0070C0"/>
                </a:solidFill>
              </a:rPr>
              <a:t>inwestycji: </a:t>
            </a:r>
            <a:r>
              <a:rPr lang="pl-PL" sz="2400" b="1" dirty="0" smtClean="0">
                <a:solidFill>
                  <a:srgbClr val="0070C0"/>
                </a:solidFill>
              </a:rPr>
              <a:t>249 400,57 zł netto)</a:t>
            </a:r>
            <a:endParaRPr lang="pl-PL" sz="24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467544" y="3140968"/>
            <a:ext cx="8229600" cy="288032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l-PL" sz="2000" i="1" dirty="0" smtClean="0"/>
              <a:t>	Istniejące </a:t>
            </a:r>
            <a:r>
              <a:rPr lang="pl-PL" sz="2000" i="1" dirty="0"/>
              <a:t>wcześniej zjazdy na teren zajezdni Spółki były nieskanalizowane i stosunkowo za wąskie dla pojazdów komunikacji miejskiej. </a:t>
            </a:r>
            <a:r>
              <a:rPr lang="pl-PL" sz="2000" i="1" dirty="0" smtClean="0"/>
              <a:t>Nawierzchnia </a:t>
            </a:r>
            <a:r>
              <a:rPr lang="pl-PL" sz="2000" i="1" dirty="0"/>
              <a:t>zjazdów oraz </a:t>
            </a:r>
            <a:r>
              <a:rPr lang="pl-PL" sz="2000" i="1" dirty="0" smtClean="0"/>
              <a:t>towarzyszącej im </a:t>
            </a:r>
            <a:r>
              <a:rPr lang="pl-PL" sz="2000" i="1" dirty="0"/>
              <a:t>infrastruktury chodnika </a:t>
            </a:r>
            <a:r>
              <a:rPr lang="pl-PL" sz="2000" i="1" dirty="0" smtClean="0"/>
              <a:t>                   i </a:t>
            </a:r>
            <a:r>
              <a:rPr lang="pl-PL" sz="2000" i="1" dirty="0"/>
              <a:t>krawężników </a:t>
            </a:r>
            <a:r>
              <a:rPr lang="pl-PL" sz="2000" i="1" dirty="0" smtClean="0"/>
              <a:t>była </a:t>
            </a:r>
            <a:r>
              <a:rPr lang="pl-PL" sz="2000" i="1" dirty="0"/>
              <a:t>w złym stanie technicznym. Ogrodzenie terenu zajezdni od ul. Kołobrzeskiej stanowiły przęsła </a:t>
            </a:r>
            <a:r>
              <a:rPr lang="pl-PL" sz="2000" i="1" dirty="0" smtClean="0"/>
              <a:t>metalowe ze </a:t>
            </a:r>
            <a:r>
              <a:rPr lang="pl-PL" sz="2000" i="1" dirty="0"/>
              <a:t>wzmacnianej siatki </a:t>
            </a:r>
            <a:r>
              <a:rPr lang="pl-PL" sz="2000" i="1" dirty="0" smtClean="0"/>
              <a:t>                bez </a:t>
            </a:r>
            <a:r>
              <a:rPr lang="pl-PL" sz="2000" i="1" dirty="0"/>
              <a:t>właściwej podmurówki, w wielu miejscach niestabilnie połączone, </a:t>
            </a:r>
            <a:r>
              <a:rPr lang="pl-PL" sz="2000" i="1" dirty="0" smtClean="0"/>
              <a:t>                       z </a:t>
            </a:r>
            <a:r>
              <a:rPr lang="pl-PL" sz="2000" i="1" dirty="0"/>
              <a:t>wieloma ogniskami rdzy. Bramy zjazdowe, tak jak </a:t>
            </a:r>
            <a:r>
              <a:rPr lang="pl-PL" sz="2000" i="1" dirty="0" smtClean="0"/>
              <a:t>i </a:t>
            </a:r>
            <a:r>
              <a:rPr lang="pl-PL" sz="2000" i="1" dirty="0"/>
              <a:t>pozostała frontalna część ogrodzenia, nie zapewniały właściwego poziomu bezpieczeństwa dla pojazdów parkujących na terenie zajezdni.</a:t>
            </a:r>
          </a:p>
          <a:p>
            <a:endParaRPr lang="pl-PL" sz="1600" i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33</a:t>
            </a:fld>
            <a:endParaRPr lang="pl-PL"/>
          </a:p>
        </p:txBody>
      </p:sp>
      <p:pic>
        <p:nvPicPr>
          <p:cNvPr id="337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979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93283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323528" y="1600200"/>
            <a:ext cx="8496944" cy="4349079"/>
          </a:xfrm>
        </p:spPr>
        <p:txBody>
          <a:bodyPr>
            <a:normAutofit fontScale="77500" lnSpcReduction="20000"/>
          </a:bodyPr>
          <a:lstStyle/>
          <a:p>
            <a:pPr marL="0" lvl="0" indent="0" algn="just">
              <a:buNone/>
            </a:pPr>
            <a:r>
              <a:rPr lang="pl-PL" sz="2600" i="1" dirty="0" smtClean="0">
                <a:solidFill>
                  <a:prstClr val="black"/>
                </a:solidFill>
              </a:rPr>
              <a:t>	W związku z powyższym III </a:t>
            </a:r>
            <a:r>
              <a:rPr lang="pl-PL" sz="2600" i="1" dirty="0">
                <a:solidFill>
                  <a:prstClr val="black"/>
                </a:solidFill>
              </a:rPr>
              <a:t>i IV kwartał 2011 r. </a:t>
            </a:r>
            <a:r>
              <a:rPr lang="pl-PL" sz="2600" i="1" dirty="0" smtClean="0">
                <a:solidFill>
                  <a:prstClr val="black"/>
                </a:solidFill>
              </a:rPr>
              <a:t>Spółka przystąpiła                       do realizacji działania pn.: „</a:t>
            </a:r>
            <a:r>
              <a:rPr lang="pl-PL" sz="2600" i="1" dirty="0">
                <a:solidFill>
                  <a:prstClr val="black"/>
                </a:solidFill>
              </a:rPr>
              <a:t>Przebudowa dwóch zjazdów z ulicy Kołobrzeskiej na teren bazy Miejskiego Zakładu Komunikacji Sp. z o.o. oraz </a:t>
            </a:r>
            <a:r>
              <a:rPr lang="pl-PL" sz="2600" i="1" dirty="0" smtClean="0">
                <a:solidFill>
                  <a:prstClr val="black"/>
                </a:solidFill>
              </a:rPr>
              <a:t>ogrodzenia”.</a:t>
            </a:r>
          </a:p>
          <a:p>
            <a:pPr marL="0" lvl="0" indent="0" algn="just">
              <a:buNone/>
            </a:pPr>
            <a:endParaRPr lang="pl-PL" sz="2600" i="1" dirty="0">
              <a:solidFill>
                <a:prstClr val="black"/>
              </a:solidFill>
            </a:endParaRPr>
          </a:p>
          <a:p>
            <a:pPr marL="0" lvl="0" indent="0" algn="just">
              <a:buNone/>
            </a:pPr>
            <a:r>
              <a:rPr lang="pl-PL" sz="2600" i="1" dirty="0" smtClean="0">
                <a:solidFill>
                  <a:prstClr val="black"/>
                </a:solidFill>
              </a:rPr>
              <a:t>	W </a:t>
            </a:r>
            <a:r>
              <a:rPr lang="pl-PL" sz="2600" i="1" dirty="0">
                <a:solidFill>
                  <a:prstClr val="black"/>
                </a:solidFill>
              </a:rPr>
              <a:t>ramach przedmiotowej inwestycji wykonano przebudowę zjazdu </a:t>
            </a:r>
            <a:r>
              <a:rPr lang="pl-PL" sz="2600" i="1" dirty="0" smtClean="0">
                <a:solidFill>
                  <a:prstClr val="black"/>
                </a:solidFill>
              </a:rPr>
              <a:t> nr </a:t>
            </a:r>
            <a:r>
              <a:rPr lang="pl-PL" sz="2600" i="1" dirty="0">
                <a:solidFill>
                  <a:prstClr val="black"/>
                </a:solidFill>
              </a:rPr>
              <a:t>1 polegającą na poszerzeniu go i skanalizowaniu. Jezdnia dla pojazdów zjeżdżających z ulicy Kołobrzeskiej została oddzielona od jezdni dla pojazdów włączających się do ruchu. Przebudowano zjazd nr 2 (usytuowany bliżej skrzyżowania z ul. I Armii Wojska Polskiego) polegający na jego poszerzeniu</a:t>
            </a:r>
            <a:r>
              <a:rPr lang="pl-PL" sz="2600" i="1" dirty="0" smtClean="0">
                <a:solidFill>
                  <a:prstClr val="black"/>
                </a:solidFill>
              </a:rPr>
              <a:t>.</a:t>
            </a:r>
          </a:p>
          <a:p>
            <a:pPr marL="0" lvl="0" indent="0" algn="just">
              <a:buNone/>
            </a:pPr>
            <a:endParaRPr lang="pl-PL" sz="2600" i="1" dirty="0">
              <a:solidFill>
                <a:prstClr val="black"/>
              </a:solidFill>
            </a:endParaRPr>
          </a:p>
          <a:p>
            <a:pPr marL="0" lvl="0" indent="0" algn="just">
              <a:buNone/>
            </a:pPr>
            <a:r>
              <a:rPr lang="pl-PL" sz="2600" i="1" dirty="0">
                <a:solidFill>
                  <a:prstClr val="black"/>
                </a:solidFill>
              </a:rPr>
              <a:t>	</a:t>
            </a:r>
            <a:r>
              <a:rPr lang="pl-PL" sz="2600" i="1" dirty="0" smtClean="0">
                <a:solidFill>
                  <a:prstClr val="black"/>
                </a:solidFill>
              </a:rPr>
              <a:t>Na </a:t>
            </a:r>
            <a:r>
              <a:rPr lang="pl-PL" sz="2600" i="1" dirty="0">
                <a:solidFill>
                  <a:prstClr val="black"/>
                </a:solidFill>
              </a:rPr>
              <a:t>obu zjazdach wyznaczone zostały przejścia dla pieszych. Wykonano nowe </a:t>
            </a:r>
            <a:r>
              <a:rPr lang="pl-PL" sz="2600" i="1" dirty="0" smtClean="0">
                <a:solidFill>
                  <a:prstClr val="black"/>
                </a:solidFill>
              </a:rPr>
              <a:t>podbudowy i </a:t>
            </a:r>
            <a:r>
              <a:rPr lang="pl-PL" sz="2600" i="1" dirty="0">
                <a:solidFill>
                  <a:prstClr val="black"/>
                </a:solidFill>
              </a:rPr>
              <a:t>nawierzchnie. Zamontowano  nowe bramy przesuwne oraz furtki. Wymienione zostało ogrodzenie od strony ulicy </a:t>
            </a:r>
            <a:r>
              <a:rPr lang="pl-PL" sz="2600" i="1" dirty="0" smtClean="0">
                <a:solidFill>
                  <a:prstClr val="black"/>
                </a:solidFill>
              </a:rPr>
              <a:t>Kołobrzeskiej. Zaprojektowano </a:t>
            </a:r>
            <a:r>
              <a:rPr lang="pl-PL" sz="2600" i="1" dirty="0">
                <a:solidFill>
                  <a:prstClr val="black"/>
                </a:solidFill>
              </a:rPr>
              <a:t>i wymieniono istniejącą stróżówkę kontenerową na nową.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34</a:t>
            </a:fld>
            <a:endParaRPr lang="pl-PL"/>
          </a:p>
        </p:txBody>
      </p:sp>
      <p:pic>
        <p:nvPicPr>
          <p:cNvPr id="348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93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80291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619672" y="5085184"/>
            <a:ext cx="6336704" cy="432048"/>
          </a:xfrm>
        </p:spPr>
        <p:txBody>
          <a:bodyPr>
            <a:normAutofit/>
          </a:bodyPr>
          <a:lstStyle/>
          <a:p>
            <a:pPr algn="ctr"/>
            <a:r>
              <a:rPr lang="pl-PL" b="0" i="1" dirty="0" smtClean="0"/>
              <a:t>Fot. </a:t>
            </a:r>
            <a:r>
              <a:rPr lang="pl-PL" b="0" i="1" dirty="0"/>
              <a:t>Bramy wjazdowe MZK Spółka z o.o. w </a:t>
            </a:r>
            <a:r>
              <a:rPr lang="pl-PL" b="0" i="1" dirty="0" smtClean="0"/>
              <a:t>Ostrołęce</a:t>
            </a:r>
            <a:endParaRPr lang="pl-PL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35</a:t>
            </a:fld>
            <a:endParaRPr lang="pl-PL"/>
          </a:p>
        </p:txBody>
      </p:sp>
      <p:pic>
        <p:nvPicPr>
          <p:cNvPr id="7170" name="Picture 2" descr="C:\Users\Magda Borkowska\Desktop\foto brama L\DSC0168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00806"/>
            <a:ext cx="4258369" cy="319377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1" name="Picture 3" descr="C:\Users\Magda Borkowska\Desktop\foto brama L\DSC01683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999" y="1700808"/>
            <a:ext cx="4317013" cy="319377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84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5580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25388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9404" y="1412776"/>
            <a:ext cx="8229600" cy="2016224"/>
          </a:xfrm>
        </p:spPr>
        <p:txBody>
          <a:bodyPr>
            <a:normAutofit fontScale="90000"/>
          </a:bodyPr>
          <a:lstStyle/>
          <a:p>
            <a:r>
              <a:rPr lang="pl-PL" sz="3600" b="1" dirty="0" smtClean="0">
                <a:solidFill>
                  <a:srgbClr val="0070C0"/>
                </a:solidFill>
                <a:cs typeface="Times New Roman" panose="02020603050405020304" pitchFamily="18" charset="0"/>
              </a:rPr>
              <a:t>8. BUDOWA MYJNI AUTOBUSOWEJ NA TERENIE ZAJEZDNI, NA POTRZEBY WŁASNE SPÓŁKI</a:t>
            </a:r>
            <a:br>
              <a:rPr lang="pl-PL" sz="3600" b="1" dirty="0" smtClean="0">
                <a:solidFill>
                  <a:srgbClr val="0070C0"/>
                </a:solidFill>
                <a:cs typeface="Times New Roman" panose="02020603050405020304" pitchFamily="18" charset="0"/>
              </a:rPr>
            </a:br>
            <a:r>
              <a:rPr lang="pl-PL" sz="3100" b="1" dirty="0" smtClean="0">
                <a:solidFill>
                  <a:srgbClr val="0070C0"/>
                </a:solidFill>
                <a:cs typeface="Times New Roman" panose="02020603050405020304" pitchFamily="18" charset="0"/>
              </a:rPr>
              <a:t>(</a:t>
            </a:r>
            <a:r>
              <a:rPr lang="pl-PL" sz="3100" b="1" dirty="0" smtClean="0">
                <a:solidFill>
                  <a:srgbClr val="0070C0"/>
                </a:solidFill>
              </a:rPr>
              <a:t>wartość </a:t>
            </a:r>
            <a:r>
              <a:rPr lang="pl-PL" sz="3100" b="1" dirty="0">
                <a:solidFill>
                  <a:srgbClr val="0070C0"/>
                </a:solidFill>
              </a:rPr>
              <a:t>inwestycji: </a:t>
            </a:r>
            <a:r>
              <a:rPr lang="pl-PL" sz="3100" b="1" dirty="0" smtClean="0">
                <a:solidFill>
                  <a:srgbClr val="0070C0"/>
                </a:solidFill>
              </a:rPr>
              <a:t>1 111 465,02 zł netto,</a:t>
            </a:r>
            <a:br>
              <a:rPr lang="pl-PL" sz="3100" b="1" dirty="0" smtClean="0">
                <a:solidFill>
                  <a:srgbClr val="0070C0"/>
                </a:solidFill>
              </a:rPr>
            </a:br>
            <a:r>
              <a:rPr lang="pl-PL" sz="3100" b="1" dirty="0" smtClean="0">
                <a:solidFill>
                  <a:srgbClr val="0070C0"/>
                </a:solidFill>
              </a:rPr>
              <a:t> + koszt dokumentacji projektowej 38 tys. zł netto)</a:t>
            </a:r>
            <a:endParaRPr lang="pl-PL" sz="31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3645024"/>
            <a:ext cx="8507288" cy="2664296"/>
          </a:xfrm>
        </p:spPr>
        <p:txBody>
          <a:bodyPr>
            <a:normAutofit fontScale="92500"/>
          </a:bodyPr>
          <a:lstStyle/>
          <a:p>
            <a:pPr marL="0" indent="0" algn="just">
              <a:buNone/>
            </a:pPr>
            <a:r>
              <a:rPr lang="pl-PL" sz="2400" i="1" dirty="0" smtClean="0"/>
              <a:t>	W </a:t>
            </a:r>
            <a:r>
              <a:rPr lang="pl-PL" sz="2400" i="1" dirty="0"/>
              <a:t>grudniu </a:t>
            </a:r>
            <a:r>
              <a:rPr lang="pl-PL" sz="2400" i="1" dirty="0" smtClean="0"/>
              <a:t>2012 r</a:t>
            </a:r>
            <a:r>
              <a:rPr lang="pl-PL" sz="2400" i="1" dirty="0"/>
              <a:t>. oddano do użytku </a:t>
            </a:r>
            <a:r>
              <a:rPr lang="pl-PL" sz="2400" i="1" dirty="0" smtClean="0"/>
              <a:t>profesjonalną proekologiczną myjnię autobusową. Myjnię </a:t>
            </a:r>
            <a:r>
              <a:rPr lang="pl-PL" sz="2400" i="1" dirty="0"/>
              <a:t>zbudowano na potrzeby własne Spółki. Innowacyjny i pro-ekologiczny system myjni pracuje </a:t>
            </a:r>
            <a:r>
              <a:rPr lang="pl-PL" sz="2400" i="1" dirty="0" smtClean="0"/>
              <a:t>           w </a:t>
            </a:r>
            <a:r>
              <a:rPr lang="pl-PL" sz="2400" i="1" dirty="0"/>
              <a:t>obiegu zamkniętym, co oznacza, że oczyszczona woda ponownie jest wykorzystywana do mycia pojazdów. Myjnia wyposażona jest </a:t>
            </a:r>
            <a:r>
              <a:rPr lang="pl-PL" sz="2400" i="1" dirty="0" smtClean="0"/>
              <a:t>                         w </a:t>
            </a:r>
            <a:r>
              <a:rPr lang="pl-PL" sz="2400" i="1" dirty="0"/>
              <a:t>aparaturę włoskiej firmy </a:t>
            </a:r>
            <a:r>
              <a:rPr lang="pl-PL" sz="2400" i="1" dirty="0" err="1"/>
              <a:t>Ceccato</a:t>
            </a:r>
            <a:r>
              <a:rPr lang="pl-PL" sz="2400" i="1" dirty="0"/>
              <a:t> z urządzeniem do mycia podwozia oraz system recyklingu wody i centralny odkurzacz.</a:t>
            </a:r>
          </a:p>
          <a:p>
            <a:endParaRPr lang="pl-PL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36</a:t>
            </a:fld>
            <a:endParaRPr lang="pl-PL"/>
          </a:p>
        </p:txBody>
      </p:sp>
      <p:pic>
        <p:nvPicPr>
          <p:cNvPr id="368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-744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7973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1911152" y="5733256"/>
            <a:ext cx="5486400" cy="426170"/>
          </a:xfrm>
        </p:spPr>
        <p:txBody>
          <a:bodyPr/>
          <a:lstStyle/>
          <a:p>
            <a:pPr algn="ctr"/>
            <a:r>
              <a:rPr lang="pl-PL" b="0" dirty="0" smtClean="0"/>
              <a:t>Fot. Nowa, proekologiczna myjnia autobusowa.</a:t>
            </a:r>
            <a:endParaRPr lang="pl-PL" b="0" dirty="0"/>
          </a:p>
        </p:txBody>
      </p:sp>
      <p:pic>
        <p:nvPicPr>
          <p:cNvPr id="6" name="Symbol zastępczy obrazu 5" descr="\\OSK\skan\MZK\Nowy folder\20131126_131349.jpg"/>
          <p:cNvPicPr>
            <a:picLocks noGrp="1"/>
          </p:cNvPicPr>
          <p:nvPr>
            <p:ph type="pic"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56" r="9756"/>
          <a:stretch/>
        </p:blipFill>
        <p:spPr bwMode="auto">
          <a:xfrm>
            <a:off x="1911152" y="1556792"/>
            <a:ext cx="5486400" cy="4114800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37</a:t>
            </a:fld>
            <a:endParaRPr lang="pl-PL"/>
          </a:p>
        </p:txBody>
      </p:sp>
      <p:pic>
        <p:nvPicPr>
          <p:cNvPr id="3789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-568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69264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467544" y="1484784"/>
            <a:ext cx="8229600" cy="1800200"/>
          </a:xfrm>
        </p:spPr>
        <p:txBody>
          <a:bodyPr>
            <a:noAutofit/>
          </a:bodyPr>
          <a:lstStyle/>
          <a:p>
            <a:r>
              <a:rPr lang="pl-PL" sz="2800" b="1" dirty="0" smtClean="0">
                <a:solidFill>
                  <a:srgbClr val="0070C0"/>
                </a:solidFill>
                <a:cs typeface="Times New Roman" panose="02020603050405020304" pitchFamily="18" charset="0"/>
              </a:rPr>
              <a:t>9.  PRZEBUDOWA NAWIERZCHNI PLACÓW MANEWROWYCH I PARKINGÓW Z WYKONANIEM OŚWIETLENIA NA TERENIE ZAJEZDNI MZK                  (</a:t>
            </a:r>
            <a:r>
              <a:rPr lang="pl-PL" sz="2800" b="1" dirty="0" smtClean="0">
                <a:solidFill>
                  <a:srgbClr val="0070C0"/>
                </a:solidFill>
              </a:rPr>
              <a:t>wartość </a:t>
            </a:r>
            <a:r>
              <a:rPr lang="pl-PL" sz="2800" b="1" dirty="0">
                <a:solidFill>
                  <a:srgbClr val="0070C0"/>
                </a:solidFill>
              </a:rPr>
              <a:t>inwestycji: 1 </a:t>
            </a:r>
            <a:r>
              <a:rPr lang="pl-PL" sz="2800" b="1" dirty="0" smtClean="0">
                <a:solidFill>
                  <a:srgbClr val="0070C0"/>
                </a:solidFill>
              </a:rPr>
              <a:t>615 877,15 zł netto)</a:t>
            </a:r>
            <a:endParaRPr lang="pl-PL" sz="2800" dirty="0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251520" y="3429000"/>
            <a:ext cx="8640960" cy="3024336"/>
          </a:xfrm>
        </p:spPr>
        <p:txBody>
          <a:bodyPr>
            <a:normAutofit/>
          </a:bodyPr>
          <a:lstStyle/>
          <a:p>
            <a:pPr marL="0" indent="0" algn="just">
              <a:buNone/>
            </a:pPr>
            <a:r>
              <a:rPr lang="pl-PL" sz="2400" i="1" dirty="0" smtClean="0"/>
              <a:t>	Pierwotne niewystarczające </a:t>
            </a:r>
            <a:r>
              <a:rPr lang="pl-PL" sz="2400" i="1" dirty="0"/>
              <a:t>zagospodarowanie </a:t>
            </a:r>
            <a:r>
              <a:rPr lang="pl-PL" sz="2400" i="1" dirty="0" smtClean="0"/>
              <a:t>oraz słabe </a:t>
            </a:r>
            <a:r>
              <a:rPr lang="pl-PL" sz="2400" i="1" dirty="0"/>
              <a:t>przystosowanie terenu zajezdni do </a:t>
            </a:r>
            <a:r>
              <a:rPr lang="pl-PL" sz="2400" i="1" dirty="0" smtClean="0"/>
              <a:t>prowadzenia przez MZK Spółka     z </a:t>
            </a:r>
            <a:r>
              <a:rPr lang="pl-PL" sz="2400" i="1" dirty="0"/>
              <a:t>o.o. w Ostrołęce podstawowej </a:t>
            </a:r>
            <a:r>
              <a:rPr lang="pl-PL" sz="2400" i="1" dirty="0" smtClean="0"/>
              <a:t>działalności (tj. teren </a:t>
            </a:r>
            <a:r>
              <a:rPr lang="pl-PL" sz="2400" i="1" dirty="0"/>
              <a:t>postojowy bez </a:t>
            </a:r>
            <a:r>
              <a:rPr lang="pl-PL" sz="2400" i="1" dirty="0" smtClean="0"/>
              <a:t>wydzielonych </a:t>
            </a:r>
            <a:r>
              <a:rPr lang="pl-PL" sz="2400" i="1" dirty="0"/>
              <a:t>stanowisk oraz jezdnie manewrowe dla autobusów </a:t>
            </a:r>
            <a:r>
              <a:rPr lang="pl-PL" sz="2400" i="1" dirty="0" smtClean="0"/>
              <a:t>      z </a:t>
            </a:r>
            <a:r>
              <a:rPr lang="pl-PL" sz="2400" i="1" dirty="0"/>
              <a:t>nawierzchni betonowej </a:t>
            </a:r>
            <a:r>
              <a:rPr lang="pl-PL" sz="2400" i="1" dirty="0" smtClean="0"/>
              <a:t>monolitycznej i prefabrykowanych </a:t>
            </a:r>
            <a:r>
              <a:rPr lang="pl-PL" sz="2400" i="1" dirty="0"/>
              <a:t>płyt </a:t>
            </a:r>
            <a:r>
              <a:rPr lang="pl-PL" sz="2400" i="1" dirty="0" smtClean="0"/>
              <a:t>żelbetowych), spowodowały konieczność kompleksowej </a:t>
            </a:r>
            <a:r>
              <a:rPr lang="pl-PL" sz="2400" i="1" dirty="0" smtClean="0">
                <a:cs typeface="Times New Roman" panose="02020603050405020304" pitchFamily="18" charset="0"/>
              </a:rPr>
              <a:t>przebudowy nawierzchni, wyznaczenia miejsc parkingowych oraz wykonanie nowoczesnego, energooszczędnego oświetlenia.</a:t>
            </a:r>
            <a:endParaRPr lang="pl-PL" sz="2400" i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38</a:t>
            </a:fld>
            <a:endParaRPr lang="pl-PL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-1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716448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39</a:t>
            </a:fld>
            <a:endParaRPr lang="pl-PL"/>
          </a:p>
        </p:txBody>
      </p:sp>
      <p:pic>
        <p:nvPicPr>
          <p:cNvPr id="1027" name="Picture 3" descr="C:\Users\Karolina\Desktop\skan\MZK\20130626_11112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412776"/>
            <a:ext cx="5328592" cy="5016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pole tekstowe 5"/>
          <p:cNvSpPr txBox="1"/>
          <p:nvPr/>
        </p:nvSpPr>
        <p:spPr>
          <a:xfrm>
            <a:off x="6236915" y="5363884"/>
            <a:ext cx="266429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pl-PL" sz="1600" dirty="0" smtClean="0"/>
              <a:t>Fot. Stan nawierzchni placu manewrowego i parkingu przed przebudową</a:t>
            </a:r>
            <a:endParaRPr lang="pl-PL" sz="1600" dirty="0"/>
          </a:p>
        </p:txBody>
      </p:sp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302" y="7243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2669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2663030" y="3995591"/>
            <a:ext cx="3915768" cy="1584176"/>
          </a:xfrm>
        </p:spPr>
        <p:txBody>
          <a:bodyPr>
            <a:normAutofit/>
          </a:bodyPr>
          <a:lstStyle/>
          <a:p>
            <a:pPr algn="ctr"/>
            <a:r>
              <a:rPr lang="pl-PL" sz="2000" b="0" dirty="0" smtClean="0"/>
              <a:t>Fot. Plac manewrowy po remoncie  z nowoczesnym, energooszczędnym oświetleniem LED</a:t>
            </a:r>
            <a:endParaRPr lang="pl-PL" sz="2000" b="0" dirty="0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40</a:t>
            </a:fld>
            <a:endParaRPr lang="pl-PL" dirty="0"/>
          </a:p>
        </p:txBody>
      </p:sp>
      <p:pic>
        <p:nvPicPr>
          <p:cNvPr id="1026" name="Picture 2" descr="\\OSK\skan\MZK\Nowy folder\PANO_20131127_10390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005" y="1398687"/>
            <a:ext cx="8642475" cy="2088232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\\OSK\Users\Karolina\Desktop\skan\MZK\Nowy folder\20131203_09532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6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5" y="3540050"/>
            <a:ext cx="2193862" cy="242206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\\OSK\Users\Karolina\Desktop\skan\MZK\Nowy folder\20131203_09534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8798" y="3540050"/>
            <a:ext cx="2232248" cy="2495259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823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8278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539552" y="5517232"/>
            <a:ext cx="8229600" cy="566738"/>
          </a:xfrm>
        </p:spPr>
        <p:txBody>
          <a:bodyPr>
            <a:normAutofit fontScale="90000"/>
          </a:bodyPr>
          <a:lstStyle/>
          <a:p>
            <a:pPr algn="ctr"/>
            <a:r>
              <a:rPr lang="pl-PL" b="0" i="1" dirty="0" smtClean="0"/>
              <a:t>Fot. Wyznaczone nowe miejsca postojowe dla autobusów na nowej </a:t>
            </a:r>
            <a:br>
              <a:rPr lang="pl-PL" b="0" i="1" dirty="0" smtClean="0"/>
            </a:br>
            <a:r>
              <a:rPr lang="pl-PL" b="0" i="1" dirty="0" smtClean="0"/>
              <a:t>nawierzchni asfaltowej</a:t>
            </a:r>
            <a:endParaRPr lang="pl-PL" b="0" i="1" dirty="0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41</a:t>
            </a:fld>
            <a:endParaRPr lang="pl-PL"/>
          </a:p>
        </p:txBody>
      </p:sp>
      <p:pic>
        <p:nvPicPr>
          <p:cNvPr id="2050" name="Picture 2" descr="\\OSK\skan\MZK\Nowy folder\20131127_10371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9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556791"/>
            <a:ext cx="3240360" cy="3695607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\\OSK\skan\MZK\Nowy folder\20131127_103756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21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1677" y="1556792"/>
            <a:ext cx="4927475" cy="3695606"/>
          </a:xfrm>
          <a:prstGeom prst="rect">
            <a:avLst/>
          </a:prstGeom>
          <a:noFill/>
          <a:ln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98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7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886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1700808"/>
            <a:ext cx="8136904" cy="4464496"/>
          </a:xfrm>
        </p:spPr>
        <p:txBody>
          <a:bodyPr>
            <a:normAutofit lnSpcReduction="10000"/>
          </a:bodyPr>
          <a:lstStyle/>
          <a:p>
            <a:pPr marL="0" indent="0" algn="just">
              <a:buNone/>
            </a:pPr>
            <a:r>
              <a:rPr lang="pl-PL" sz="3000" dirty="0" smtClean="0"/>
              <a:t>	</a:t>
            </a:r>
            <a:r>
              <a:rPr lang="pl-PL" sz="2800" dirty="0" smtClean="0"/>
              <a:t>Podsumowując Miejski </a:t>
            </a:r>
            <a:r>
              <a:rPr lang="pl-PL" sz="2800" dirty="0"/>
              <a:t>Zakład </a:t>
            </a:r>
            <a:r>
              <a:rPr lang="pl-PL" sz="2800" dirty="0" smtClean="0"/>
              <a:t>Komunikacji Spółka z o.o. w Ostrołęce sukcesywnie</a:t>
            </a:r>
            <a:r>
              <a:rPr lang="pl-PL" sz="2800" dirty="0"/>
              <a:t>, zgodnie </a:t>
            </a:r>
            <a:r>
              <a:rPr lang="pl-PL" sz="2800" dirty="0" smtClean="0"/>
              <a:t>             z </a:t>
            </a:r>
            <a:r>
              <a:rPr lang="pl-PL" sz="2800" dirty="0"/>
              <a:t>harmonogramem, </a:t>
            </a:r>
            <a:r>
              <a:rPr lang="pl-PL" sz="2800" dirty="0" smtClean="0"/>
              <a:t>zrealizował poszczególne, zaplanowane w ramach Projektu </a:t>
            </a:r>
            <a:r>
              <a:rPr lang="pl-PL" sz="2800" dirty="0"/>
              <a:t>działania inwestycyjne</a:t>
            </a:r>
            <a:r>
              <a:rPr lang="pl-PL" sz="2800" dirty="0" smtClean="0"/>
              <a:t>, które mają charakter innowacyjny, </a:t>
            </a:r>
            <a:r>
              <a:rPr lang="pl-PL" sz="2800" dirty="0"/>
              <a:t>uwzględniają </a:t>
            </a:r>
            <a:r>
              <a:rPr lang="pl-PL" sz="2800" dirty="0" smtClean="0"/>
              <a:t>optymalne zaspokojenie oczekiwań użytkowników </a:t>
            </a:r>
            <a:r>
              <a:rPr lang="pl-PL" sz="2800" dirty="0"/>
              <a:t>komunikacji miejskiej, </a:t>
            </a:r>
            <a:r>
              <a:rPr lang="pl-PL" sz="2800" dirty="0" smtClean="0"/>
              <a:t>ze szczególnym uwzględnieniem potrzeb osób niepełnosprawnych oraz </a:t>
            </a:r>
            <a:r>
              <a:rPr lang="pl-PL" sz="2800" dirty="0"/>
              <a:t>przyczyniają się do osiągnięcia szeregu korzyści </a:t>
            </a:r>
            <a:r>
              <a:rPr lang="pl-PL" sz="2800" dirty="0" smtClean="0"/>
              <a:t>społecznych, </a:t>
            </a:r>
            <a:r>
              <a:rPr lang="pl-PL" sz="2800" dirty="0"/>
              <a:t>ekonomicznych </a:t>
            </a:r>
            <a:r>
              <a:rPr lang="pl-PL" sz="2800" dirty="0" smtClean="0"/>
              <a:t>i środowiskowych, </a:t>
            </a:r>
            <a:r>
              <a:rPr lang="pl-PL" sz="2800" dirty="0"/>
              <a:t>takich jak:</a:t>
            </a:r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42</a:t>
            </a:fld>
            <a:endParaRPr lang="pl-PL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985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158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9552" y="1484784"/>
            <a:ext cx="8229600" cy="5040560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pl-PL" sz="1800" i="1" dirty="0"/>
              <a:t>poprawa dostępności do wysokostandardowej komunikacji publicznej dla pasażerów, w tym dla osób zamieszkujących tereny zlokalizowane poza granicami administracyjnymi miasta</a:t>
            </a:r>
            <a:r>
              <a:rPr lang="pl-PL" sz="1800" i="1" dirty="0" smtClean="0"/>
              <a:t>;</a:t>
            </a:r>
          </a:p>
          <a:p>
            <a:pPr marL="0" indent="0" algn="just">
              <a:spcBef>
                <a:spcPts val="0"/>
              </a:spcBef>
              <a:buNone/>
            </a:pPr>
            <a:endParaRPr lang="pl-PL" sz="1800" i="1" dirty="0"/>
          </a:p>
          <a:p>
            <a:pPr algn="just">
              <a:spcBef>
                <a:spcPts val="0"/>
              </a:spcBef>
            </a:pPr>
            <a:r>
              <a:rPr lang="pl-PL" sz="1800" i="1" dirty="0"/>
              <a:t>poprawa mobilności osób niepełnosprawnych/osób </a:t>
            </a:r>
            <a:r>
              <a:rPr lang="pl-PL" sz="1800" i="1" dirty="0" smtClean="0"/>
              <a:t>starszych/rodziców                     z </a:t>
            </a:r>
            <a:r>
              <a:rPr lang="pl-PL" sz="1800" i="1" dirty="0"/>
              <a:t>dziećmi – z wózkami na terenie działalności  ostrołęckiej Spółki</a:t>
            </a:r>
            <a:r>
              <a:rPr lang="pl-PL" sz="1800" i="1" dirty="0" smtClean="0"/>
              <a:t>;</a:t>
            </a:r>
          </a:p>
          <a:p>
            <a:pPr marL="0" indent="0" algn="just">
              <a:spcBef>
                <a:spcPts val="0"/>
              </a:spcBef>
              <a:buNone/>
            </a:pPr>
            <a:endParaRPr lang="pl-PL" sz="1800" i="1" dirty="0"/>
          </a:p>
          <a:p>
            <a:pPr algn="just">
              <a:spcBef>
                <a:spcPts val="0"/>
              </a:spcBef>
            </a:pPr>
            <a:r>
              <a:rPr lang="pl-PL" sz="1800" i="1" dirty="0"/>
              <a:t>zwiększenie szans na pozyskanie nowych Klientów komunikacji publicznej oraz sprostania oczekiwaniom Pasażerów m.in. poprzez optymalne dostosowanie rozkładów jazdy autobusów do potrzeb zgłaszanych przez społeczność lokalną</a:t>
            </a:r>
            <a:r>
              <a:rPr lang="pl-PL" sz="1800" i="1" dirty="0" smtClean="0"/>
              <a:t>;</a:t>
            </a:r>
          </a:p>
          <a:p>
            <a:pPr marL="0" indent="0" algn="just">
              <a:spcBef>
                <a:spcPts val="0"/>
              </a:spcBef>
              <a:buNone/>
            </a:pPr>
            <a:endParaRPr lang="pl-PL" sz="1800" i="1" dirty="0"/>
          </a:p>
          <a:p>
            <a:pPr algn="just">
              <a:spcBef>
                <a:spcPts val="0"/>
              </a:spcBef>
            </a:pPr>
            <a:r>
              <a:rPr lang="pl-PL" sz="1800" i="1" dirty="0"/>
              <a:t>wzrost konkurencyjności Ostrołęki, jako atrakcyjnego miejsca pracy, zamieszkania oraz lokowania inwestycji - wraz ze wzrostem mobilności mieszkańców</a:t>
            </a:r>
            <a:r>
              <a:rPr lang="pl-PL" sz="1800" i="1" dirty="0" smtClean="0"/>
              <a:t>;</a:t>
            </a:r>
          </a:p>
          <a:p>
            <a:pPr marL="0" indent="0" algn="just">
              <a:spcBef>
                <a:spcPts val="0"/>
              </a:spcBef>
              <a:buNone/>
            </a:pPr>
            <a:endParaRPr lang="pl-PL" sz="1800" i="1" dirty="0"/>
          </a:p>
          <a:p>
            <a:pPr algn="just">
              <a:spcBef>
                <a:spcPts val="0"/>
              </a:spcBef>
            </a:pPr>
            <a:r>
              <a:rPr lang="pl-PL" sz="1800" i="1" dirty="0"/>
              <a:t>wzrost poziomu dostępności do infrastruktury sportowej, rekreacyjnej, kulturalnej</a:t>
            </a:r>
            <a:r>
              <a:rPr lang="pl-PL" sz="1800" i="1" dirty="0" smtClean="0"/>
              <a:t>;</a:t>
            </a:r>
          </a:p>
          <a:p>
            <a:pPr marL="0" indent="0" algn="just">
              <a:spcBef>
                <a:spcPts val="0"/>
              </a:spcBef>
              <a:buNone/>
            </a:pPr>
            <a:endParaRPr lang="pl-PL" sz="1800" i="1" dirty="0" smtClean="0"/>
          </a:p>
          <a:p>
            <a:pPr algn="just">
              <a:spcBef>
                <a:spcPts val="0"/>
              </a:spcBef>
            </a:pPr>
            <a:r>
              <a:rPr lang="pl-PL" sz="1800" i="1" dirty="0"/>
              <a:t>zmniejszenie natężenia ruchu drogowego na szlakach tranzytowych/ drogach lokalnych;</a:t>
            </a:r>
          </a:p>
          <a:p>
            <a:pPr marL="0" indent="0" algn="just">
              <a:buNone/>
            </a:pPr>
            <a:endParaRPr lang="pl-PL" sz="1800" i="1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43</a:t>
            </a:fld>
            <a:endParaRPr lang="pl-PL" dirty="0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787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2626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32334" y="1412776"/>
            <a:ext cx="8229600" cy="5040560"/>
          </a:xfrm>
        </p:spPr>
        <p:txBody>
          <a:bodyPr>
            <a:noAutofit/>
          </a:bodyPr>
          <a:lstStyle/>
          <a:p>
            <a:pPr algn="just">
              <a:spcBef>
                <a:spcPts val="0"/>
              </a:spcBef>
            </a:pPr>
            <a:r>
              <a:rPr lang="pl-PL" sz="1600" i="1" dirty="0" smtClean="0"/>
              <a:t>wpływ </a:t>
            </a:r>
            <a:r>
              <a:rPr lang="pl-PL" sz="1600" i="1" dirty="0"/>
              <a:t>na rozwój gospodarczy miasta i terenów podmiejskich</a:t>
            </a:r>
            <a:r>
              <a:rPr lang="pl-PL" sz="1600" i="1" dirty="0" smtClean="0"/>
              <a:t>;</a:t>
            </a:r>
          </a:p>
          <a:p>
            <a:pPr marL="0" indent="0" algn="just">
              <a:spcBef>
                <a:spcPts val="0"/>
              </a:spcBef>
              <a:buNone/>
            </a:pPr>
            <a:endParaRPr lang="pl-PL" sz="1600" i="1" dirty="0"/>
          </a:p>
          <a:p>
            <a:pPr algn="just">
              <a:spcBef>
                <a:spcPts val="0"/>
              </a:spcBef>
            </a:pPr>
            <a:r>
              <a:rPr lang="pl-PL" sz="1600" i="1" dirty="0"/>
              <a:t>poprawa jakości życia w mieście poprzez rozwijanie komunikacyjnych połączeń lokalnych</a:t>
            </a:r>
            <a:r>
              <a:rPr lang="pl-PL" sz="1600" i="1" dirty="0" smtClean="0"/>
              <a:t>;</a:t>
            </a:r>
          </a:p>
          <a:p>
            <a:pPr marL="0" indent="0" algn="just">
              <a:spcBef>
                <a:spcPts val="0"/>
              </a:spcBef>
              <a:buNone/>
            </a:pPr>
            <a:endParaRPr lang="pl-PL" sz="1600" i="1" dirty="0"/>
          </a:p>
          <a:p>
            <a:pPr algn="just">
              <a:spcBef>
                <a:spcPts val="0"/>
              </a:spcBef>
            </a:pPr>
            <a:r>
              <a:rPr lang="pl-PL" sz="1600" i="1" dirty="0"/>
              <a:t>ograniczenie sukcesywnie rosnącego zagrożenia negatywnego oddziaływania na środowisko spowodowane niespełnianiem podstawowych norm czystości spalin</a:t>
            </a:r>
            <a:r>
              <a:rPr lang="pl-PL" sz="1600" i="1" dirty="0" smtClean="0"/>
              <a:t>;</a:t>
            </a:r>
          </a:p>
          <a:p>
            <a:pPr marL="0" indent="0" algn="just">
              <a:spcBef>
                <a:spcPts val="0"/>
              </a:spcBef>
              <a:buNone/>
            </a:pPr>
            <a:endParaRPr lang="pl-PL" sz="1600" i="1" dirty="0"/>
          </a:p>
          <a:p>
            <a:pPr algn="just">
              <a:spcBef>
                <a:spcPts val="0"/>
              </a:spcBef>
            </a:pPr>
            <a:r>
              <a:rPr lang="pl-PL" sz="1600" i="1" dirty="0"/>
              <a:t>odczuwalna poprawa komfortu i bezpieczeństwa pracy na terenie zajezdni oraz świadczenia usług komunikacji publicznej / wzrost wydajności </a:t>
            </a:r>
            <a:r>
              <a:rPr lang="pl-PL" sz="1600" i="1" dirty="0" smtClean="0"/>
              <a:t>pracy;</a:t>
            </a:r>
          </a:p>
          <a:p>
            <a:pPr marL="0" indent="0" algn="just">
              <a:spcBef>
                <a:spcPts val="0"/>
              </a:spcBef>
              <a:buNone/>
            </a:pPr>
            <a:endParaRPr lang="pl-PL" sz="1600" i="1" dirty="0"/>
          </a:p>
          <a:p>
            <a:pPr algn="just">
              <a:spcBef>
                <a:spcPts val="0"/>
              </a:spcBef>
            </a:pPr>
            <a:r>
              <a:rPr lang="pl-PL" sz="1600" i="1" dirty="0"/>
              <a:t>zniwelowanie ryzyka nadmiernego wzrostu kosztów eksploatacyjnych taboru</a:t>
            </a:r>
            <a:r>
              <a:rPr lang="pl-PL" sz="1600" i="1" dirty="0" smtClean="0"/>
              <a:t>;</a:t>
            </a:r>
          </a:p>
          <a:p>
            <a:pPr algn="just">
              <a:spcBef>
                <a:spcPts val="0"/>
              </a:spcBef>
            </a:pPr>
            <a:endParaRPr lang="pl-PL" sz="1600" i="1" dirty="0"/>
          </a:p>
          <a:p>
            <a:pPr algn="just">
              <a:spcBef>
                <a:spcPts val="0"/>
              </a:spcBef>
            </a:pPr>
            <a:r>
              <a:rPr lang="pl-PL" sz="1600" i="1" dirty="0"/>
              <a:t>poprawa płynności ruchu autobusów na poszczególnych liniach pasażerskich</a:t>
            </a:r>
            <a:r>
              <a:rPr lang="pl-PL" sz="1600" i="1" dirty="0" smtClean="0"/>
              <a:t>;</a:t>
            </a:r>
          </a:p>
          <a:p>
            <a:pPr marL="0" indent="0" algn="just">
              <a:spcBef>
                <a:spcPts val="0"/>
              </a:spcBef>
              <a:buNone/>
            </a:pPr>
            <a:endParaRPr lang="pl-PL" sz="1600" i="1" dirty="0"/>
          </a:p>
          <a:p>
            <a:pPr algn="just">
              <a:spcBef>
                <a:spcPts val="0"/>
              </a:spcBef>
            </a:pPr>
            <a:r>
              <a:rPr lang="pl-PL" sz="1600" i="1" dirty="0"/>
              <a:t>poprawa efektywności ekonomicznej MZK Spółka z o.o. w </a:t>
            </a:r>
            <a:r>
              <a:rPr lang="pl-PL" sz="1600" i="1" dirty="0" smtClean="0"/>
              <a:t>Ostrołęce</a:t>
            </a:r>
          </a:p>
          <a:p>
            <a:pPr marL="0" indent="0" algn="just">
              <a:spcBef>
                <a:spcPts val="0"/>
              </a:spcBef>
              <a:buNone/>
            </a:pPr>
            <a:endParaRPr lang="pl-PL" sz="1600" i="1" dirty="0"/>
          </a:p>
          <a:p>
            <a:pPr algn="just">
              <a:spcBef>
                <a:spcPts val="0"/>
              </a:spcBef>
            </a:pPr>
            <a:r>
              <a:rPr lang="pl-PL" sz="1600" i="1" dirty="0"/>
              <a:t>promowanie miejskiej komunikacji publicznej przyjaznej dla mieszkańców Miasta oraz środowiska</a:t>
            </a:r>
            <a:r>
              <a:rPr lang="pl-PL" sz="1600" i="1" dirty="0" smtClean="0"/>
              <a:t>;</a:t>
            </a:r>
          </a:p>
          <a:p>
            <a:pPr marL="0" indent="0" algn="just">
              <a:spcBef>
                <a:spcPts val="0"/>
              </a:spcBef>
              <a:buNone/>
            </a:pPr>
            <a:endParaRPr lang="pl-PL" sz="1600" i="1" dirty="0"/>
          </a:p>
          <a:p>
            <a:pPr algn="just">
              <a:spcBef>
                <a:spcPts val="0"/>
              </a:spcBef>
            </a:pPr>
            <a:r>
              <a:rPr lang="pl-PL" sz="1600" i="1" dirty="0"/>
              <a:t>wzrost atrakcyjności oferty Firmy;</a:t>
            </a:r>
          </a:p>
          <a:p>
            <a:pPr marL="0" indent="0">
              <a:buNone/>
            </a:pPr>
            <a:endParaRPr lang="pl-PL" sz="1600" dirty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44</a:t>
            </a:fld>
            <a:endParaRPr lang="pl-PL"/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527735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132012" y="1321842"/>
            <a:ext cx="8712968" cy="5256584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pl-PL" sz="2000" i="1" dirty="0" smtClean="0"/>
              <a:t>	</a:t>
            </a:r>
            <a:r>
              <a:rPr lang="pl-PL" sz="1800" i="1" dirty="0"/>
              <a:t>Z początkiem 2013 roku (na podst. Umowy o dofinansowanie podpisanej dnia </a:t>
            </a:r>
            <a:r>
              <a:rPr lang="pl-PL" sz="1800" i="1" dirty="0" smtClean="0"/>
              <a:t>27.02.2013 r</a:t>
            </a:r>
            <a:r>
              <a:rPr lang="pl-PL" sz="1800" i="1" dirty="0"/>
              <a:t>.) Spółka rozpoczęła realizację działań w ramach kolejnego Projektu inwestycyjnego pt. „Wzrost jakości usług transportu publicznego, świadczonych przez MZK Sp. z o.o. w Ostrołęce poprzez kompleksowe działania inwestycyjne”, który znalazł się na </a:t>
            </a:r>
            <a:r>
              <a:rPr lang="pl-PL" sz="1800" i="1" dirty="0" smtClean="0"/>
              <a:t>                  I </a:t>
            </a:r>
            <a:r>
              <a:rPr lang="pl-PL" sz="1800" i="1" dirty="0"/>
              <a:t>miejscu listy rankingowej  konkursu z Regionalnego Programu Operacyjnego Województwa Mazowieckiego 2007-2013, Priorytet V, Działanie 5.1. Transport miejski. </a:t>
            </a:r>
          </a:p>
          <a:p>
            <a:pPr marL="0" indent="0" algn="just">
              <a:buNone/>
            </a:pPr>
            <a:r>
              <a:rPr lang="pl-PL" sz="1800" i="1" dirty="0" smtClean="0"/>
              <a:t>	Tym </a:t>
            </a:r>
            <a:r>
              <a:rPr lang="pl-PL" sz="1800" i="1" dirty="0"/>
              <a:t>samym, MZK Spółka z o.o. w Ostrołęce z sukcesem wdraża równocześnie dwie największe Inwestycje na terenie Miasta Ostrołęki, dofinansowane w trybie konkursowym ze środków unijnych.</a:t>
            </a:r>
          </a:p>
          <a:p>
            <a:pPr marL="0" indent="0" algn="just">
              <a:buNone/>
            </a:pPr>
            <a:endParaRPr lang="pl-PL" sz="1400" i="1" dirty="0" smtClean="0"/>
          </a:p>
          <a:p>
            <a:pPr marL="0" lvl="0" indent="0" algn="just">
              <a:spcBef>
                <a:spcPts val="0"/>
              </a:spcBef>
              <a:buNone/>
            </a:pPr>
            <a:r>
              <a:rPr lang="pl-PL" sz="1400" dirty="0"/>
              <a:t> </a:t>
            </a:r>
            <a:r>
              <a:rPr lang="pl-PL" sz="1400" dirty="0" smtClean="0"/>
              <a:t>	</a:t>
            </a:r>
            <a:r>
              <a:rPr lang="pl-PL" sz="2000" dirty="0" smtClean="0">
                <a:solidFill>
                  <a:prstClr val="black"/>
                </a:solidFill>
              </a:rPr>
              <a:t>Całkowita </a:t>
            </a:r>
            <a:r>
              <a:rPr lang="pl-PL" sz="2000" dirty="0">
                <a:solidFill>
                  <a:prstClr val="black"/>
                </a:solidFill>
              </a:rPr>
              <a:t>wartość Projektu 		                </a:t>
            </a:r>
            <a:r>
              <a:rPr lang="pl-PL" sz="2000" b="1" dirty="0" smtClean="0">
                <a:solidFill>
                  <a:prstClr val="black"/>
                </a:solidFill>
              </a:rPr>
              <a:t>9 </a:t>
            </a:r>
            <a:r>
              <a:rPr lang="pl-PL" sz="2000" b="1" dirty="0">
                <a:solidFill>
                  <a:prstClr val="black"/>
                </a:solidFill>
              </a:rPr>
              <a:t>406 576,91 </a:t>
            </a:r>
            <a:r>
              <a:rPr lang="pl-PL" sz="2000" b="1" dirty="0">
                <a:solidFill>
                  <a:prstClr val="black"/>
                </a:solidFill>
                <a:cs typeface="Times New Roman" panose="02020603050405020304" pitchFamily="18" charset="0"/>
              </a:rPr>
              <a:t>zł</a:t>
            </a:r>
            <a:endParaRPr lang="pl-PL" sz="2000" b="1" dirty="0">
              <a:solidFill>
                <a:prstClr val="black"/>
              </a:solidFill>
            </a:endParaRPr>
          </a:p>
          <a:p>
            <a:pPr marL="0" lvl="0" indent="0" algn="just">
              <a:spcBef>
                <a:spcPts val="0"/>
              </a:spcBef>
              <a:buNone/>
            </a:pPr>
            <a:r>
              <a:rPr lang="pl-PL" sz="2000" dirty="0" smtClean="0">
                <a:solidFill>
                  <a:prstClr val="black"/>
                </a:solidFill>
              </a:rPr>
              <a:t>	Wydatki/koszty </a:t>
            </a:r>
            <a:r>
              <a:rPr lang="pl-PL" sz="2000" dirty="0">
                <a:solidFill>
                  <a:prstClr val="black"/>
                </a:solidFill>
              </a:rPr>
              <a:t>kwalifikowalne                             </a:t>
            </a:r>
            <a:r>
              <a:rPr lang="pl-PL" sz="2000" dirty="0" smtClean="0">
                <a:solidFill>
                  <a:prstClr val="black"/>
                </a:solidFill>
              </a:rPr>
              <a:t>	</a:t>
            </a:r>
            <a:r>
              <a:rPr lang="pl-PL" sz="2000" b="1" dirty="0" smtClean="0">
                <a:solidFill>
                  <a:prstClr val="black"/>
                </a:solidFill>
              </a:rPr>
              <a:t>7 </a:t>
            </a:r>
            <a:r>
              <a:rPr lang="pl-PL" sz="2000" b="1" dirty="0">
                <a:solidFill>
                  <a:prstClr val="black"/>
                </a:solidFill>
              </a:rPr>
              <a:t>599 477,70 </a:t>
            </a:r>
            <a:r>
              <a:rPr lang="pl-PL" sz="2000" b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zł</a:t>
            </a:r>
          </a:p>
          <a:p>
            <a:pPr marL="0" lvl="0" indent="0" algn="just">
              <a:spcBef>
                <a:spcPts val="0"/>
              </a:spcBef>
              <a:buNone/>
            </a:pPr>
            <a:endParaRPr lang="pl-PL" sz="2000" b="1" dirty="0">
              <a:solidFill>
                <a:prstClr val="black"/>
              </a:solidFill>
              <a:cs typeface="Times New Roman" panose="02020603050405020304" pitchFamily="18" charset="0"/>
            </a:endParaRPr>
          </a:p>
          <a:p>
            <a:pPr marL="0" lvl="0" indent="0" algn="just">
              <a:spcBef>
                <a:spcPts val="0"/>
              </a:spcBef>
              <a:buNone/>
            </a:pPr>
            <a:r>
              <a:rPr lang="pl-PL" sz="2000" dirty="0" smtClean="0">
                <a:solidFill>
                  <a:prstClr val="black"/>
                </a:solidFill>
              </a:rPr>
              <a:t>	Poziom </a:t>
            </a:r>
            <a:r>
              <a:rPr lang="pl-PL" sz="2000" dirty="0">
                <a:solidFill>
                  <a:prstClr val="black"/>
                </a:solidFill>
              </a:rPr>
              <a:t>dofinansowania </a:t>
            </a:r>
            <a:r>
              <a:rPr lang="pl-PL" sz="2000" b="1" dirty="0">
                <a:solidFill>
                  <a:prstClr val="black"/>
                </a:solidFill>
              </a:rPr>
              <a:t>82,40 %</a:t>
            </a:r>
            <a:r>
              <a:rPr lang="pl-PL" sz="2000" dirty="0">
                <a:solidFill>
                  <a:prstClr val="black"/>
                </a:solidFill>
              </a:rPr>
              <a:t> wydatków kwalifikowalnych </a:t>
            </a:r>
            <a:endParaRPr lang="pl-PL" sz="2000" dirty="0" smtClean="0">
              <a:solidFill>
                <a:prstClr val="black"/>
              </a:solidFill>
            </a:endParaRPr>
          </a:p>
          <a:p>
            <a:pPr marL="0" lvl="0" indent="0" algn="just">
              <a:spcBef>
                <a:spcPts val="0"/>
              </a:spcBef>
              <a:buNone/>
            </a:pPr>
            <a:endParaRPr lang="pl-PL" sz="2000" dirty="0">
              <a:solidFill>
                <a:prstClr val="black"/>
              </a:solidFill>
            </a:endParaRPr>
          </a:p>
          <a:p>
            <a:pPr marL="0" lvl="0" indent="0" algn="just">
              <a:spcBef>
                <a:spcPts val="0"/>
              </a:spcBef>
              <a:buNone/>
            </a:pPr>
            <a:r>
              <a:rPr lang="pl-PL" sz="2000" dirty="0" smtClean="0">
                <a:solidFill>
                  <a:prstClr val="black"/>
                </a:solidFill>
              </a:rPr>
              <a:t>	Kwota </a:t>
            </a:r>
            <a:r>
              <a:rPr lang="pl-PL" sz="2000" dirty="0">
                <a:solidFill>
                  <a:prstClr val="black"/>
                </a:solidFill>
              </a:rPr>
              <a:t>dofinansowania                                          </a:t>
            </a:r>
            <a:r>
              <a:rPr lang="pl-PL" sz="2000" dirty="0" smtClean="0">
                <a:solidFill>
                  <a:prstClr val="black"/>
                </a:solidFill>
              </a:rPr>
              <a:t>	</a:t>
            </a:r>
            <a:r>
              <a:rPr lang="pl-PL" sz="2000" b="1" dirty="0" smtClean="0">
                <a:solidFill>
                  <a:prstClr val="black"/>
                </a:solidFill>
              </a:rPr>
              <a:t>6 </a:t>
            </a:r>
            <a:r>
              <a:rPr lang="pl-PL" sz="2000" b="1" dirty="0">
                <a:solidFill>
                  <a:prstClr val="black"/>
                </a:solidFill>
              </a:rPr>
              <a:t>261 969,62 </a:t>
            </a:r>
            <a:r>
              <a:rPr lang="pl-PL" sz="2000" b="1" dirty="0">
                <a:solidFill>
                  <a:prstClr val="black"/>
                </a:solidFill>
                <a:cs typeface="Times New Roman" panose="02020603050405020304" pitchFamily="18" charset="0"/>
              </a:rPr>
              <a:t>zł</a:t>
            </a:r>
            <a:r>
              <a:rPr lang="pl-PL" sz="2000" b="1" dirty="0">
                <a:solidFill>
                  <a:prstClr val="black"/>
                </a:solidFill>
              </a:rPr>
              <a:t> </a:t>
            </a:r>
          </a:p>
          <a:p>
            <a:pPr marL="0" lvl="0" indent="0" algn="just">
              <a:spcBef>
                <a:spcPts val="0"/>
              </a:spcBef>
              <a:buNone/>
            </a:pPr>
            <a:r>
              <a:rPr lang="pl-PL" sz="20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	Wkład </a:t>
            </a:r>
            <a:r>
              <a:rPr lang="pl-PL" sz="2000" dirty="0">
                <a:solidFill>
                  <a:prstClr val="black"/>
                </a:solidFill>
                <a:cs typeface="Times New Roman" panose="02020603050405020304" pitchFamily="18" charset="0"/>
              </a:rPr>
              <a:t>własny                                                           </a:t>
            </a:r>
            <a:r>
              <a:rPr lang="pl-PL" sz="2000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	</a:t>
            </a:r>
            <a:r>
              <a:rPr lang="pl-PL" sz="2000" b="1" dirty="0" smtClean="0">
                <a:solidFill>
                  <a:prstClr val="black"/>
                </a:solidFill>
                <a:cs typeface="Times New Roman" panose="02020603050405020304" pitchFamily="18" charset="0"/>
              </a:rPr>
              <a:t>3 </a:t>
            </a:r>
            <a:r>
              <a:rPr lang="pl-PL" sz="2000" b="1" dirty="0">
                <a:solidFill>
                  <a:prstClr val="black"/>
                </a:solidFill>
                <a:cs typeface="Times New Roman" panose="02020603050405020304" pitchFamily="18" charset="0"/>
              </a:rPr>
              <a:t>144 607,29 zł</a:t>
            </a:r>
          </a:p>
          <a:p>
            <a:pPr marL="0" indent="0">
              <a:buNone/>
            </a:pPr>
            <a:endParaRPr lang="pl-PL" sz="1400" dirty="0" smtClean="0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45</a:t>
            </a:fld>
            <a:endParaRPr lang="pl-PL"/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4997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umeru slajdu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46</a:t>
            </a:fld>
            <a:endParaRPr lang="pl-PL"/>
          </a:p>
        </p:txBody>
      </p:sp>
      <p:sp>
        <p:nvSpPr>
          <p:cNvPr id="3" name="Prostokąt 2"/>
          <p:cNvSpPr/>
          <p:nvPr/>
        </p:nvSpPr>
        <p:spPr>
          <a:xfrm>
            <a:off x="323528" y="1484784"/>
            <a:ext cx="856895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b="1" dirty="0" smtClean="0"/>
              <a:t>Zakres </a:t>
            </a:r>
            <a:r>
              <a:rPr lang="pl-PL" b="1" dirty="0"/>
              <a:t>Projektu obejmuje działania inwestycyjne:</a:t>
            </a:r>
          </a:p>
          <a:p>
            <a:pPr algn="ctr"/>
            <a:endParaRPr lang="pl-PL" b="1" dirty="0"/>
          </a:p>
          <a:p>
            <a:pPr indent="266700">
              <a:buFont typeface="+mj-lt"/>
              <a:buAutoNum type="arabicPeriod"/>
            </a:pPr>
            <a:r>
              <a:rPr lang="pl-PL" dirty="0" smtClean="0"/>
              <a:t>Prace </a:t>
            </a:r>
            <a:r>
              <a:rPr lang="pl-PL" dirty="0"/>
              <a:t>modernizacyjne pomieszczeń administracyjno – warsztatowych w siedzibie </a:t>
            </a:r>
            <a:r>
              <a:rPr lang="pl-PL" dirty="0" smtClean="0"/>
              <a:t> MZK Sp. </a:t>
            </a:r>
            <a:r>
              <a:rPr lang="pl-PL" dirty="0"/>
              <a:t>z o.o. w Ostrołęce przy </a:t>
            </a:r>
            <a:r>
              <a:rPr lang="pl-PL" dirty="0" smtClean="0"/>
              <a:t>ul</a:t>
            </a:r>
            <a:r>
              <a:rPr lang="pl-PL" dirty="0"/>
              <a:t>. Kołobrzeskiej 1.</a:t>
            </a:r>
          </a:p>
          <a:p>
            <a:pPr>
              <a:buAutoNum type="arabicPeriod" startAt="2"/>
            </a:pPr>
            <a:r>
              <a:rPr lang="pl-PL" dirty="0" smtClean="0"/>
              <a:t>  Zakup </a:t>
            </a:r>
            <a:r>
              <a:rPr lang="pl-PL" dirty="0"/>
              <a:t>płyt </a:t>
            </a:r>
            <a:r>
              <a:rPr lang="pl-PL" dirty="0" smtClean="0"/>
              <a:t>chodnikowych Braille’a – dla osób niewidomych i niedowidzących</a:t>
            </a:r>
            <a:endParaRPr lang="pl-PL" dirty="0"/>
          </a:p>
          <a:p>
            <a:pPr>
              <a:buAutoNum type="arabicPeriod" startAt="2"/>
            </a:pPr>
            <a:r>
              <a:rPr lang="pl-PL" dirty="0" smtClean="0"/>
              <a:t>  Zakup </a:t>
            </a:r>
            <a:r>
              <a:rPr lang="pl-PL" dirty="0"/>
              <a:t>elektronicznych tablic informacyjnych wraz z wyposażeniem (10 szt.)</a:t>
            </a:r>
          </a:p>
          <a:p>
            <a:pPr>
              <a:buAutoNum type="arabicPeriod" startAt="2"/>
            </a:pPr>
            <a:r>
              <a:rPr lang="pl-PL" dirty="0" smtClean="0"/>
              <a:t>  Zakup </a:t>
            </a:r>
            <a:r>
              <a:rPr lang="pl-PL" dirty="0"/>
              <a:t>systemu monitoringu wizyjnego na potrzeby instalacji na wiatach przystankowych (30 szt.)</a:t>
            </a:r>
          </a:p>
          <a:p>
            <a:pPr>
              <a:buAutoNum type="arabicPeriod" startAt="2"/>
            </a:pPr>
            <a:r>
              <a:rPr lang="pl-PL" dirty="0" smtClean="0"/>
              <a:t>  Zakup </a:t>
            </a:r>
            <a:r>
              <a:rPr lang="pl-PL" dirty="0"/>
              <a:t>systemu monitoringu wizyjnego na potrzeby instalacji w autobusach (15 szt.)</a:t>
            </a:r>
          </a:p>
          <a:p>
            <a:pPr>
              <a:buAutoNum type="arabicPeriod" startAt="2"/>
            </a:pPr>
            <a:r>
              <a:rPr lang="pl-PL" dirty="0" smtClean="0"/>
              <a:t>  Utworzenie </a:t>
            </a:r>
            <a:r>
              <a:rPr lang="pl-PL" dirty="0"/>
              <a:t>stanowiska do naprawy ogumienia</a:t>
            </a:r>
          </a:p>
          <a:p>
            <a:pPr>
              <a:buAutoNum type="arabicPeriod" startAt="2"/>
            </a:pPr>
            <a:r>
              <a:rPr lang="pl-PL" dirty="0" smtClean="0"/>
              <a:t>  Zakup </a:t>
            </a:r>
            <a:r>
              <a:rPr lang="pl-PL" dirty="0"/>
              <a:t>szynowych wyciągów spalin (4 szt.)</a:t>
            </a:r>
          </a:p>
          <a:p>
            <a:pPr>
              <a:buAutoNum type="arabicPeriod" startAt="2"/>
            </a:pPr>
            <a:r>
              <a:rPr lang="pl-PL" dirty="0" smtClean="0"/>
              <a:t>  Zakup </a:t>
            </a:r>
            <a:r>
              <a:rPr lang="pl-PL" dirty="0"/>
              <a:t>wiat przystankowych (30 szt.)</a:t>
            </a:r>
          </a:p>
          <a:p>
            <a:pPr>
              <a:buAutoNum type="arabicPeriod" startAt="2"/>
            </a:pPr>
            <a:r>
              <a:rPr lang="pl-PL" dirty="0" smtClean="0"/>
              <a:t>  Adaptacja </a:t>
            </a:r>
            <a:r>
              <a:rPr lang="pl-PL" dirty="0"/>
              <a:t>kanału naprawczego na kanał kontrolno- diagnostyczny (prace </a:t>
            </a:r>
            <a:r>
              <a:rPr lang="pl-PL" dirty="0" smtClean="0"/>
              <a:t>adaptacyjne</a:t>
            </a:r>
            <a:r>
              <a:rPr lang="pl-PL" dirty="0"/>
              <a:t>/ wyposażenie)</a:t>
            </a:r>
          </a:p>
          <a:p>
            <a:pPr>
              <a:buAutoNum type="arabicPeriod" startAt="2"/>
            </a:pPr>
            <a:r>
              <a:rPr lang="pl-PL" dirty="0" smtClean="0"/>
              <a:t>  Zakup </a:t>
            </a:r>
            <a:r>
              <a:rPr lang="pl-PL" dirty="0"/>
              <a:t>autobusów z napędem tradycyjnym  (2 szt.)</a:t>
            </a:r>
          </a:p>
          <a:p>
            <a:pPr>
              <a:buAutoNum type="arabicPeriod" startAt="2"/>
            </a:pPr>
            <a:r>
              <a:rPr lang="pl-PL" dirty="0" smtClean="0"/>
              <a:t>  Zakup </a:t>
            </a:r>
            <a:r>
              <a:rPr lang="pl-PL" dirty="0"/>
              <a:t>autobusów z napędem elektrycznym  (2 szt</a:t>
            </a:r>
            <a:r>
              <a:rPr lang="pl-PL" dirty="0" smtClean="0"/>
              <a:t>.)</a:t>
            </a:r>
            <a:endParaRPr lang="pl-PL" sz="2400" b="1" dirty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-3770"/>
            <a:ext cx="8224837" cy="1182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189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3000" r="-2000" b="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0" y="5445224"/>
            <a:ext cx="9144000" cy="1512168"/>
          </a:xfrm>
        </p:spPr>
        <p:txBody>
          <a:bodyPr>
            <a:normAutofit/>
          </a:bodyPr>
          <a:lstStyle/>
          <a:p>
            <a:r>
              <a:rPr lang="pl-PL" sz="6000" b="1" dirty="0" smtClean="0"/>
              <a:t>DZIĘKUJEMY ZA UWAGĘ</a:t>
            </a:r>
            <a:endParaRPr lang="pl-PL" sz="6000" b="1" dirty="0"/>
          </a:p>
        </p:txBody>
      </p:sp>
      <p:sp>
        <p:nvSpPr>
          <p:cNvPr id="3" name="Symbol zastępczy numeru slajd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74C96-3360-43DA-B4B0-AD42E4E7045E}" type="slidenum">
              <a:rPr lang="pl-PL" smtClean="0"/>
              <a:t>47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705162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1873</TotalTime>
  <Words>1571</Words>
  <Application>Microsoft Office PowerPoint</Application>
  <PresentationFormat>Pokaz na ekranie (4:3)</PresentationFormat>
  <Paragraphs>254</Paragraphs>
  <Slides>47</Slides>
  <Notes>3</Notes>
  <HiddenSlides>0</HiddenSlides>
  <MMClips>1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47</vt:i4>
      </vt:variant>
    </vt:vector>
  </HeadingPairs>
  <TitlesOfParts>
    <vt:vector size="48" baseType="lpstr">
      <vt:lpstr>Motyw pakietu Office</vt:lpstr>
      <vt:lpstr>Prezentacja programu PowerPoint</vt:lpstr>
      <vt:lpstr>TYTUŁ PROJEKTU:  „PODNIESIENIE STANDARDU USŁUG TRANSPORTU PUBLICZNEGO, ŚWIADCZONYCH PRZEZ MIEJSKI ZAKŁAD KOMUNIKACJI SPÓŁKA Z O.O. W OSTROŁĘCE POPRZEZ KOMPLEKSOWE DZIAŁANIA INWESTYCYJNE”  (umowa z dn. 21.10.2011 r.)  • Całkowita wartość projektu   14 326 773,94 zł • Wydatki/koszty kwalifikowalne  10 313 343,78 zł • Poziom dofinansowania    83,77 % • Kwota dofinansowania   8 639 488,08 zł • Wkład własny    5 687 285,86 zł</vt:lpstr>
      <vt:lpstr>Prezentacja programu PowerPoint</vt:lpstr>
      <vt:lpstr>INWESTYCJE, NAJBARDZIEJ DYNAMICZNE Z DOTYCHCZASOWYCH                      W HISTORII PRZEDSIĘBIORSTWA, BĘDĄCE RÓWNOCZEŚNIE ODPOWIEDZIĄ NA ZDIAGNOZOWANE OCZEKIWANIA PASAŻERÓW, OBEJMUJĄ NASTĘPUJĄCE ZREALIZOWANE JUŻ DZIAŁANIA:</vt:lpstr>
      <vt:lpstr>Prezentacja programu PowerPoint</vt:lpstr>
      <vt:lpstr>1. ZAKUP AUTOBUSÓW</vt:lpstr>
      <vt:lpstr>Prezentacja programu PowerPoint</vt:lpstr>
      <vt:lpstr>STANDARDOWE WYPOSAŻENIE  NOWO NABYTYCH AUTOBUSÓW:</vt:lpstr>
      <vt:lpstr>NOWE AUTOBUSY ZAKUPIONE W RAMACH DOFINANSOWANIA U.E.:</vt:lpstr>
      <vt:lpstr>Fot. Wycofany z eksploatacji ponad 20-letni Jelcz</vt:lpstr>
      <vt:lpstr>2. ZAKUP WIAT PRZYSTANKOWYCH (45 SZT.)</vt:lpstr>
      <vt:lpstr>  Fot. Nowa wiata przystankowa</vt:lpstr>
      <vt:lpstr>3. WDROŻENIE SPECJALISTYCZNEGO SYSTEMU INFORMACJI PASAŻERÓW  I ZARZĄDZANIA SPÓŁKĄ MUNICOM.PREMIUM, KTÓRY POZWOLIŁ NA TELEMATYCZNĄ OBSŁUGĘ KLIENTÓW ORAZ NA ZAUTOMATYZOWANIE PRACY SPÓŁKI.   Wartość inwestycji: 760 139,34 zł</vt:lpstr>
      <vt:lpstr>Prezentacja programu PowerPoint</vt:lpstr>
      <vt:lpstr>WYBRANE MODUŁY SYSTEMU WSPOMAGAJĄCE PRACĘ SPÓŁKI:</vt:lpstr>
      <vt:lpstr>Prezentacja programu PowerPoint</vt:lpstr>
      <vt:lpstr>Prezentacja programu PowerPoint</vt:lpstr>
      <vt:lpstr>Prezentacja programu PowerPoint</vt:lpstr>
      <vt:lpstr>URZĄDZENIA ELEKTRONICZNE MONTOWANE  W AUTOBUSACH:</vt:lpstr>
      <vt:lpstr>Prezentacja programu PowerPoint</vt:lpstr>
      <vt:lpstr>     Fot: Elektroniczne tablice dynamicznej informacji pasażerskiej umieszczone na zewnątrz autobusu</vt:lpstr>
      <vt:lpstr>   Fot: Elektroniczne tablice dynamicznej informacji pasażerskiej umieszczone wewnątrz autobusu</vt:lpstr>
      <vt:lpstr>Fot. Monitory informacyjne montowane w autobusach</vt:lpstr>
      <vt:lpstr>PRZEWIDYWANE KORZYŚCI Z WDROŻENIA SYSTEMU OPARTEGO                NA KARCIE ELEKTRONICZNEJ:</vt:lpstr>
      <vt:lpstr>Prezentacja programu PowerPoint</vt:lpstr>
      <vt:lpstr>Prezentacja programu PowerPoint</vt:lpstr>
      <vt:lpstr>Prezentacja programu PowerPoint</vt:lpstr>
      <vt:lpstr>5. KOMPLEKSOWA TERMOMODERNIZACJA BUDYNKU ADMINISTRACYJNO - WARSZTATOWEGO NA TERENIE ZAJEZDNI (wartość inwestycji: 610 419,33 zł netto)</vt:lpstr>
      <vt:lpstr>Prezentacja programu PowerPoint</vt:lpstr>
      <vt:lpstr>Prezentacja programu PowerPoint</vt:lpstr>
      <vt:lpstr>6.  NABYCIE SYSTEMU MONITORUJĄCEGO NA POTRZEBY OBIEKTU MIEJSKIEGO ZAKŁADU KOMUNIKACJI SPÓŁKA Z O.O. W OSTROŁĘCE              (wartość inwestycji: 35 270,00zł netto)</vt:lpstr>
      <vt:lpstr>Fot. Monitoring wizyjny                  (kamery umieszczone wewnątrz               i na zewnątrz budynku MZK Spółka                  z o.o. w Ostrołęce)</vt:lpstr>
      <vt:lpstr>7.  PRZEBUDOWA DWÓCH ZJAZDÓW Z ULICY KOŁOBRZESKIEJ NA TEREN BAZY MIEJSKIEGO ZAKŁADU KOMUNIKACJI SP. Z O.O. ORAZ OGRODZENIA (wartość inwestycji: 249 400,57 zł netto)</vt:lpstr>
      <vt:lpstr>Prezentacja programu PowerPoint</vt:lpstr>
      <vt:lpstr>Fot. Bramy wjazdowe MZK Spółka z o.o. w Ostrołęce</vt:lpstr>
      <vt:lpstr>8. BUDOWA MYJNI AUTOBUSOWEJ NA TERENIE ZAJEZDNI, NA POTRZEBY WŁASNE SPÓŁKI (wartość inwestycji: 1 111 465,02 zł netto,  + koszt dokumentacji projektowej 38 tys. zł netto)</vt:lpstr>
      <vt:lpstr>Fot. Nowa, proekologiczna myjnia autobusowa.</vt:lpstr>
      <vt:lpstr>9.  PRZEBUDOWA NAWIERZCHNI PLACÓW MANEWROWYCH I PARKINGÓW Z WYKONANIEM OŚWIETLENIA NA TERENIE ZAJEZDNI MZK                  (wartość inwestycji: 1 615 877,15 zł netto)</vt:lpstr>
      <vt:lpstr>Prezentacja programu PowerPoint</vt:lpstr>
      <vt:lpstr>Prezentacja programu PowerPoint</vt:lpstr>
      <vt:lpstr>Fot. Wyznaczone nowe miejsca postojowe dla autobusów na nowej  nawierzchni asfaltowej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DZIĘKUJEMY ZA UWAGĘ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Wydatek współfinansowany przez Unię Europejską ze środków EFRR oraz z budżetu państwa w ramach RPO WM 2007-2013</dc:title>
  <dc:creator>Magda Borkowska</dc:creator>
  <cp:lastModifiedBy>Karolina</cp:lastModifiedBy>
  <cp:revision>156</cp:revision>
  <cp:lastPrinted>2013-12-10T07:54:39Z</cp:lastPrinted>
  <dcterms:created xsi:type="dcterms:W3CDTF">2013-11-21T07:42:40Z</dcterms:created>
  <dcterms:modified xsi:type="dcterms:W3CDTF">2013-12-10T07:57:19Z</dcterms:modified>
</cp:coreProperties>
</file>